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4"/>
  </p:notesMasterIdLst>
  <p:handoutMasterIdLst>
    <p:handoutMasterId r:id="rId35"/>
  </p:handoutMasterIdLst>
  <p:sldIdLst>
    <p:sldId id="256" r:id="rId3"/>
    <p:sldId id="281" r:id="rId4"/>
    <p:sldId id="257" r:id="rId5"/>
    <p:sldId id="266" r:id="rId6"/>
    <p:sldId id="267" r:id="rId7"/>
    <p:sldId id="297" r:id="rId8"/>
    <p:sldId id="268" r:id="rId9"/>
    <p:sldId id="298" r:id="rId10"/>
    <p:sldId id="299" r:id="rId11"/>
    <p:sldId id="289" r:id="rId12"/>
    <p:sldId id="288" r:id="rId13"/>
    <p:sldId id="291" r:id="rId14"/>
    <p:sldId id="296" r:id="rId15"/>
    <p:sldId id="295" r:id="rId16"/>
    <p:sldId id="290" r:id="rId17"/>
    <p:sldId id="271" r:id="rId18"/>
    <p:sldId id="272" r:id="rId19"/>
    <p:sldId id="274" r:id="rId20"/>
    <p:sldId id="300" r:id="rId21"/>
    <p:sldId id="275" r:id="rId22"/>
    <p:sldId id="276" r:id="rId23"/>
    <p:sldId id="277" r:id="rId24"/>
    <p:sldId id="279" r:id="rId25"/>
    <p:sldId id="303" r:id="rId26"/>
    <p:sldId id="280" r:id="rId27"/>
    <p:sldId id="282" r:id="rId28"/>
    <p:sldId id="284" r:id="rId29"/>
    <p:sldId id="301" r:id="rId30"/>
    <p:sldId id="302"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6" autoAdjust="0"/>
  </p:normalViewPr>
  <p:slideViewPr>
    <p:cSldViewPr snapToGrid="0">
      <p:cViewPr varScale="1">
        <p:scale>
          <a:sx n="84" d="100"/>
          <a:sy n="84" d="100"/>
        </p:scale>
        <p:origin x="-264" y="-96"/>
      </p:cViewPr>
      <p:guideLst>
        <p:guide orient="horz" pos="2160"/>
        <p:guide pos="3840"/>
      </p:guideLst>
    </p:cSldViewPr>
  </p:slideViewPr>
  <p:outlineViewPr>
    <p:cViewPr>
      <p:scale>
        <a:sx n="33" d="100"/>
        <a:sy n="33" d="100"/>
      </p:scale>
      <p:origin x="54" y="29646"/>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8/10/14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8/10/14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34779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259636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216207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377650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25255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225405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88229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112591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756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21492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21492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65580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1291882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299907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236102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150621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1506210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25</a:t>
            </a:fld>
            <a:endParaRPr lang="en-US"/>
          </a:p>
        </p:txBody>
      </p:sp>
    </p:spTree>
    <p:extLst>
      <p:ext uri="{BB962C8B-B14F-4D97-AF65-F5344CB8AC3E}">
        <p14:creationId xmlns:p14="http://schemas.microsoft.com/office/powerpoint/2010/main" val="3582827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3812894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3219857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28</a:t>
            </a:fld>
            <a:endParaRPr lang="en-US"/>
          </a:p>
        </p:txBody>
      </p:sp>
    </p:spTree>
    <p:extLst>
      <p:ext uri="{BB962C8B-B14F-4D97-AF65-F5344CB8AC3E}">
        <p14:creationId xmlns:p14="http://schemas.microsoft.com/office/powerpoint/2010/main" val="3219857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29</a:t>
            </a:fld>
            <a:endParaRPr lang="en-US"/>
          </a:p>
        </p:txBody>
      </p:sp>
    </p:spTree>
    <p:extLst>
      <p:ext uri="{BB962C8B-B14F-4D97-AF65-F5344CB8AC3E}">
        <p14:creationId xmlns:p14="http://schemas.microsoft.com/office/powerpoint/2010/main" val="321985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3758428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30</a:t>
            </a:fld>
            <a:endParaRPr lang="en-US"/>
          </a:p>
        </p:txBody>
      </p:sp>
    </p:spTree>
    <p:extLst>
      <p:ext uri="{BB962C8B-B14F-4D97-AF65-F5344CB8AC3E}">
        <p14:creationId xmlns:p14="http://schemas.microsoft.com/office/powerpoint/2010/main" val="1045020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31</a:t>
            </a:fld>
            <a:endParaRPr lang="en-US"/>
          </a:p>
        </p:txBody>
      </p:sp>
    </p:spTree>
    <p:extLst>
      <p:ext uri="{BB962C8B-B14F-4D97-AF65-F5344CB8AC3E}">
        <p14:creationId xmlns:p14="http://schemas.microsoft.com/office/powerpoint/2010/main" val="10797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275516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69673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369673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115184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115184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115184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a:t>Click to edit Master title style</a:t>
            </a: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t>8/10/14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t>8/10/14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t>8/10/14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a:t>Click to edit Master title style</a:t>
            </a: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8/10/14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8/10/14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t>8/10/14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8/10/14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8/10/14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8/10/14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8/10/14</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pos="3840">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3752" y="0"/>
            <a:ext cx="9360418" cy="2263258"/>
          </a:xfrm>
        </p:spPr>
        <p:txBody>
          <a:bodyPr>
            <a:normAutofit/>
          </a:bodyPr>
          <a:lstStyle/>
          <a:p>
            <a:r>
              <a:rPr lang="en-US" sz="6000" b="1" dirty="0" smtClean="0">
                <a:latin typeface="Kristen ITC" pitchFamily="66" charset="0"/>
              </a:rPr>
              <a:t>Routines &amp; Procedures</a:t>
            </a:r>
            <a:endParaRPr lang="en-US" sz="6000" b="1" dirty="0">
              <a:latin typeface="Kristen ITC" pitchFamily="66" charset="0"/>
            </a:endParaRPr>
          </a:p>
        </p:txBody>
      </p:sp>
      <p:sp>
        <p:nvSpPr>
          <p:cNvPr id="5" name="Subtitle 4"/>
          <p:cNvSpPr>
            <a:spLocks noGrp="1"/>
          </p:cNvSpPr>
          <p:nvPr>
            <p:ph type="subTitle" idx="1"/>
          </p:nvPr>
        </p:nvSpPr>
        <p:spPr/>
        <p:txBody>
          <a:bodyPr>
            <a:normAutofit/>
          </a:bodyPr>
          <a:lstStyle/>
          <a:p>
            <a:r>
              <a:rPr lang="en-US" sz="3600" b="1" dirty="0" smtClean="0">
                <a:latin typeface="Kristen ITC" pitchFamily="66" charset="0"/>
              </a:rPr>
              <a:t>Ms. </a:t>
            </a:r>
            <a:r>
              <a:rPr lang="en-US" sz="3600" b="1" dirty="0" err="1" smtClean="0">
                <a:latin typeface="Kristen ITC" pitchFamily="66" charset="0"/>
              </a:rPr>
              <a:t>Muncher</a:t>
            </a:r>
            <a:r>
              <a:rPr lang="en-US" sz="3600" b="1" dirty="0" err="1" smtClean="0">
                <a:latin typeface="Kristen ITC" pitchFamily="66" charset="0"/>
              </a:rPr>
              <a:t>’s</a:t>
            </a:r>
            <a:r>
              <a:rPr lang="en-US" sz="3600" b="1" dirty="0" smtClean="0">
                <a:latin typeface="Kristen ITC" pitchFamily="66" charset="0"/>
              </a:rPr>
              <a:t>  </a:t>
            </a:r>
            <a:r>
              <a:rPr lang="en-US" sz="3600" b="1" dirty="0" smtClean="0">
                <a:latin typeface="Kristen ITC" pitchFamily="66" charset="0"/>
              </a:rPr>
              <a:t>Classroom</a:t>
            </a:r>
            <a:endParaRPr lang="en-US" sz="3600" b="1" dirty="0">
              <a:latin typeface="Kristen ITC" pitchFamily="66" charset="0"/>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Kristen ITC" pitchFamily="66" charset="0"/>
              </a:rPr>
              <a:t>Morning Routines-Entering the Classroom</a:t>
            </a:r>
          </a:p>
        </p:txBody>
      </p:sp>
      <p:sp>
        <p:nvSpPr>
          <p:cNvPr id="3" name="Content Placeholder 2"/>
          <p:cNvSpPr>
            <a:spLocks noGrp="1"/>
          </p:cNvSpPr>
          <p:nvPr>
            <p:ph idx="1"/>
          </p:nvPr>
        </p:nvSpPr>
        <p:spPr/>
        <p:txBody>
          <a:bodyPr/>
          <a:lstStyle/>
          <a:p>
            <a:pPr lvl="1">
              <a:lnSpc>
                <a:spcPct val="80000"/>
              </a:lnSpc>
            </a:pPr>
            <a:r>
              <a:rPr lang="en-US" sz="2000" dirty="0"/>
              <a:t>Please enter room quietly and place your belongings on your desk</a:t>
            </a:r>
          </a:p>
          <a:p>
            <a:pPr lvl="1">
              <a:lnSpc>
                <a:spcPct val="80000"/>
              </a:lnSpc>
              <a:buFontTx/>
              <a:buNone/>
            </a:pPr>
            <a:endParaRPr lang="en-US" sz="2000" dirty="0"/>
          </a:p>
          <a:p>
            <a:pPr lvl="1">
              <a:lnSpc>
                <a:spcPct val="80000"/>
              </a:lnSpc>
            </a:pPr>
            <a:r>
              <a:rPr lang="en-US" sz="2000" dirty="0"/>
              <a:t>Place your homework in the designated bin</a:t>
            </a:r>
          </a:p>
          <a:p>
            <a:pPr lvl="1">
              <a:lnSpc>
                <a:spcPct val="80000"/>
              </a:lnSpc>
              <a:buFontTx/>
              <a:buNone/>
            </a:pPr>
            <a:endParaRPr lang="en-US" sz="2000" dirty="0"/>
          </a:p>
          <a:p>
            <a:pPr lvl="1">
              <a:lnSpc>
                <a:spcPct val="80000"/>
              </a:lnSpc>
            </a:pPr>
            <a:r>
              <a:rPr lang="en-US" sz="2000" dirty="0"/>
              <a:t>Take out </a:t>
            </a:r>
            <a:r>
              <a:rPr lang="en-US" sz="2000" dirty="0" smtClean="0"/>
              <a:t>reading book, </a:t>
            </a:r>
            <a:r>
              <a:rPr lang="en-US" sz="2000" dirty="0"/>
              <a:t>notebook and writing utensil</a:t>
            </a:r>
          </a:p>
          <a:p>
            <a:pPr lvl="1">
              <a:lnSpc>
                <a:spcPct val="80000"/>
              </a:lnSpc>
              <a:buFontTx/>
              <a:buNone/>
            </a:pPr>
            <a:endParaRPr lang="en-US" sz="2000" dirty="0"/>
          </a:p>
          <a:p>
            <a:pPr lvl="1">
              <a:lnSpc>
                <a:spcPct val="80000"/>
              </a:lnSpc>
            </a:pPr>
            <a:r>
              <a:rPr lang="en-US" sz="2000" dirty="0"/>
              <a:t>Refer to the board for instructions </a:t>
            </a:r>
            <a:endParaRPr lang="en-US" sz="2000" dirty="0" smtClean="0"/>
          </a:p>
          <a:p>
            <a:pPr lvl="1">
              <a:lnSpc>
                <a:spcPct val="80000"/>
              </a:lnSpc>
            </a:pPr>
            <a:endParaRPr lang="en-US" sz="2000" dirty="0"/>
          </a:p>
          <a:p>
            <a:pPr lvl="1">
              <a:lnSpc>
                <a:spcPct val="80000"/>
              </a:lnSpc>
            </a:pPr>
            <a:r>
              <a:rPr lang="en-US" sz="2000" dirty="0" smtClean="0"/>
              <a:t>Begin </a:t>
            </a:r>
            <a:r>
              <a:rPr lang="en-US" sz="2000" dirty="0" err="1" smtClean="0"/>
              <a:t>bellwork</a:t>
            </a:r>
            <a:r>
              <a:rPr lang="en-US" sz="2000" dirty="0" smtClean="0"/>
              <a:t>.</a:t>
            </a:r>
            <a:endParaRPr lang="en-US" sz="2000" dirty="0"/>
          </a:p>
          <a:p>
            <a:pPr lvl="2">
              <a:lnSpc>
                <a:spcPct val="80000"/>
              </a:lnSpc>
              <a:buFontTx/>
              <a:buNone/>
            </a:pPr>
            <a:endParaRPr lang="en-US" sz="2000" dirty="0"/>
          </a:p>
          <a:p>
            <a:pPr lvl="1">
              <a:lnSpc>
                <a:spcPct val="80000"/>
              </a:lnSpc>
            </a:pPr>
            <a:r>
              <a:rPr lang="en-US" sz="2000" dirty="0"/>
              <a:t>Wait for teacher to give further instructions</a:t>
            </a:r>
          </a:p>
          <a:p>
            <a:endParaRPr lang="en-US" dirty="0"/>
          </a:p>
        </p:txBody>
      </p:sp>
    </p:spTree>
    <p:extLst>
      <p:ext uri="{BB962C8B-B14F-4D97-AF65-F5344CB8AC3E}">
        <p14:creationId xmlns:p14="http://schemas.microsoft.com/office/powerpoint/2010/main" val="15238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Kristen ITC" pitchFamily="66" charset="0"/>
              </a:rPr>
              <a:t>Hall Procedures</a:t>
            </a:r>
            <a:r>
              <a:rPr lang="en-US" dirty="0"/>
              <a:t/>
            </a:r>
            <a:br>
              <a:rPr lang="en-US" dirty="0"/>
            </a:br>
            <a:r>
              <a:rPr lang="en-US" sz="2200" dirty="0">
                <a:latin typeface="Kristen ITC" pitchFamily="66" charset="0"/>
              </a:rPr>
              <a:t>How do I line up and what how do I act in line?</a:t>
            </a:r>
          </a:p>
        </p:txBody>
      </p:sp>
      <p:sp>
        <p:nvSpPr>
          <p:cNvPr id="3" name="Content Placeholder 2"/>
          <p:cNvSpPr>
            <a:spLocks noGrp="1"/>
          </p:cNvSpPr>
          <p:nvPr>
            <p:ph idx="1"/>
          </p:nvPr>
        </p:nvSpPr>
        <p:spPr>
          <a:xfrm>
            <a:off x="1126236" y="1510284"/>
            <a:ext cx="9134856" cy="4152901"/>
          </a:xfrm>
        </p:spPr>
        <p:txBody>
          <a:bodyPr/>
          <a:lstStyle/>
          <a:p>
            <a:r>
              <a:rPr lang="en-US" sz="4000" dirty="0" smtClean="0"/>
              <a:t>Hands at your side</a:t>
            </a:r>
          </a:p>
          <a:p>
            <a:r>
              <a:rPr lang="en-US" sz="4000" dirty="0" smtClean="0"/>
              <a:t>All eyes forward</a:t>
            </a:r>
          </a:p>
          <a:p>
            <a:r>
              <a:rPr lang="en-US" sz="4000" dirty="0" smtClean="0"/>
              <a:t>Lips closed</a:t>
            </a:r>
          </a:p>
          <a:p>
            <a:r>
              <a:rPr lang="en-US" sz="4000" dirty="0" smtClean="0"/>
              <a:t>Low speed</a:t>
            </a:r>
            <a:endParaRPr lang="en-US" sz="4000"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004" y="4401312"/>
            <a:ext cx="3775444" cy="20615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56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Kristen ITC" pitchFamily="66" charset="0"/>
              </a:rPr>
              <a:t>Hallway Procedures</a:t>
            </a:r>
            <a:endParaRPr lang="en-US" sz="4400" b="1" dirty="0">
              <a:latin typeface="Kristen ITC" pitchFamily="66" charset="0"/>
            </a:endParaRPr>
          </a:p>
        </p:txBody>
      </p:sp>
      <p:sp>
        <p:nvSpPr>
          <p:cNvPr id="3" name="Content Placeholder 2"/>
          <p:cNvSpPr>
            <a:spLocks noGrp="1"/>
          </p:cNvSpPr>
          <p:nvPr>
            <p:ph idx="1"/>
          </p:nvPr>
        </p:nvSpPr>
        <p:spPr/>
        <p:txBody>
          <a:bodyPr/>
          <a:lstStyle/>
          <a:p>
            <a:r>
              <a:rPr lang="en-US" dirty="0">
                <a:latin typeface="Kristen ITC" pitchFamily="66" charset="0"/>
              </a:rPr>
              <a:t>When in the hallway you should be respectful of all the other classes around you.</a:t>
            </a:r>
          </a:p>
          <a:p>
            <a:r>
              <a:rPr lang="en-US" dirty="0">
                <a:latin typeface="Kristen ITC" pitchFamily="66" charset="0"/>
              </a:rPr>
              <a:t>Follow the purple line on the floor of the hallway if leaving the classroom and follow the yellow line when coming back to the classroom.</a:t>
            </a:r>
          </a:p>
          <a:p>
            <a:r>
              <a:rPr lang="en-US" dirty="0">
                <a:latin typeface="Kristen ITC" pitchFamily="66" charset="0"/>
              </a:rPr>
              <a:t>“Duck Tails and Bubbles” Hands behind your back, mouths closed and face forward.</a:t>
            </a:r>
          </a:p>
          <a:p>
            <a:endParaRPr lang="en-US" dirty="0"/>
          </a:p>
        </p:txBody>
      </p:sp>
    </p:spTree>
    <p:extLst>
      <p:ext uri="{BB962C8B-B14F-4D97-AF65-F5344CB8AC3E}">
        <p14:creationId xmlns:p14="http://schemas.microsoft.com/office/powerpoint/2010/main" val="11907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Kristen ITC" pitchFamily="66" charset="0"/>
              </a:rPr>
              <a:t>Lunch Procedures</a:t>
            </a:r>
            <a:endParaRPr lang="en-US" sz="4400" b="1" dirty="0">
              <a:latin typeface="Kristen ITC" pitchFamily="66" charset="0"/>
            </a:endParaRPr>
          </a:p>
        </p:txBody>
      </p:sp>
      <p:sp>
        <p:nvSpPr>
          <p:cNvPr id="3" name="Content Placeholder 2"/>
          <p:cNvSpPr>
            <a:spLocks noGrp="1"/>
          </p:cNvSpPr>
          <p:nvPr>
            <p:ph idx="1"/>
          </p:nvPr>
        </p:nvSpPr>
        <p:spPr>
          <a:xfrm>
            <a:off x="1365504" y="1536192"/>
            <a:ext cx="9456420" cy="4797553"/>
          </a:xfrm>
        </p:spPr>
        <p:txBody>
          <a:bodyPr>
            <a:normAutofit fontScale="85000" lnSpcReduction="20000"/>
          </a:bodyPr>
          <a:lstStyle/>
          <a:p>
            <a:r>
              <a:rPr lang="en-US" dirty="0">
                <a:latin typeface="Kristen ITC" pitchFamily="66" charset="0"/>
              </a:rPr>
              <a:t>Line up properly </a:t>
            </a:r>
            <a:r>
              <a:rPr lang="en-US" dirty="0" smtClean="0">
                <a:latin typeface="Kristen ITC" pitchFamily="66" charset="0"/>
              </a:rPr>
              <a:t>when the </a:t>
            </a:r>
            <a:r>
              <a:rPr lang="en-US" dirty="0">
                <a:latin typeface="Kristen ITC" pitchFamily="66" charset="0"/>
              </a:rPr>
              <a:t>teacher requests. </a:t>
            </a:r>
            <a:endParaRPr lang="en-US" dirty="0" smtClean="0">
              <a:latin typeface="Kristen ITC" pitchFamily="66" charset="0"/>
            </a:endParaRPr>
          </a:p>
          <a:p>
            <a:r>
              <a:rPr lang="en-US" dirty="0" smtClean="0">
                <a:latin typeface="Kristen ITC" pitchFamily="66" charset="0"/>
              </a:rPr>
              <a:t>If you brought </a:t>
            </a:r>
            <a:r>
              <a:rPr lang="en-US" dirty="0">
                <a:latin typeface="Kristen ITC" pitchFamily="66" charset="0"/>
              </a:rPr>
              <a:t>your lunch, get it as you line up. </a:t>
            </a:r>
            <a:endParaRPr lang="en-US" dirty="0" smtClean="0">
              <a:latin typeface="Kristen ITC" pitchFamily="66" charset="0"/>
            </a:endParaRPr>
          </a:p>
          <a:p>
            <a:r>
              <a:rPr lang="en-US" dirty="0" smtClean="0">
                <a:latin typeface="Kristen ITC" pitchFamily="66" charset="0"/>
              </a:rPr>
              <a:t>Follow in line with the class to the </a:t>
            </a:r>
            <a:r>
              <a:rPr lang="en-US" dirty="0">
                <a:latin typeface="Kristen ITC" pitchFamily="66" charset="0"/>
              </a:rPr>
              <a:t>cafeteria </a:t>
            </a:r>
            <a:r>
              <a:rPr lang="en-US" dirty="0" smtClean="0">
                <a:latin typeface="Kristen ITC" pitchFamily="66" charset="0"/>
              </a:rPr>
              <a:t>entering through the left </a:t>
            </a:r>
            <a:r>
              <a:rPr lang="en-US" dirty="0">
                <a:latin typeface="Kristen ITC" pitchFamily="66" charset="0"/>
              </a:rPr>
              <a:t>doors. </a:t>
            </a:r>
            <a:endParaRPr lang="en-US" dirty="0" smtClean="0">
              <a:latin typeface="Kristen ITC" pitchFamily="66" charset="0"/>
            </a:endParaRPr>
          </a:p>
          <a:p>
            <a:r>
              <a:rPr lang="en-US" dirty="0" smtClean="0">
                <a:latin typeface="Kristen ITC" pitchFamily="66" charset="0"/>
              </a:rPr>
              <a:t>Quietly </a:t>
            </a:r>
            <a:r>
              <a:rPr lang="en-US" dirty="0">
                <a:latin typeface="Kristen ITC" pitchFamily="66" charset="0"/>
              </a:rPr>
              <a:t>enter and follow </a:t>
            </a:r>
            <a:r>
              <a:rPr lang="en-US" dirty="0" smtClean="0">
                <a:latin typeface="Kristen ITC" pitchFamily="66" charset="0"/>
              </a:rPr>
              <a:t>the teacher </a:t>
            </a:r>
            <a:r>
              <a:rPr lang="en-US" dirty="0">
                <a:latin typeface="Kristen ITC" pitchFamily="66" charset="0"/>
              </a:rPr>
              <a:t>to get trays. </a:t>
            </a:r>
            <a:endParaRPr lang="en-US" dirty="0" smtClean="0">
              <a:latin typeface="Kristen ITC" pitchFamily="66" charset="0"/>
            </a:endParaRPr>
          </a:p>
          <a:p>
            <a:r>
              <a:rPr lang="en-US" dirty="0" smtClean="0">
                <a:latin typeface="Kristen ITC" pitchFamily="66" charset="0"/>
              </a:rPr>
              <a:t>If </a:t>
            </a:r>
            <a:r>
              <a:rPr lang="en-US" dirty="0">
                <a:latin typeface="Kristen ITC" pitchFamily="66" charset="0"/>
              </a:rPr>
              <a:t>you brought </a:t>
            </a:r>
            <a:r>
              <a:rPr lang="en-US" dirty="0" smtClean="0">
                <a:latin typeface="Kristen ITC" pitchFamily="66" charset="0"/>
              </a:rPr>
              <a:t>your lunch</a:t>
            </a:r>
            <a:r>
              <a:rPr lang="en-US" dirty="0">
                <a:latin typeface="Kristen ITC" pitchFamily="66" charset="0"/>
              </a:rPr>
              <a:t>, go to </a:t>
            </a:r>
            <a:r>
              <a:rPr lang="en-US" dirty="0" smtClean="0">
                <a:latin typeface="Kristen ITC" pitchFamily="66" charset="0"/>
              </a:rPr>
              <a:t>the proper </a:t>
            </a:r>
            <a:r>
              <a:rPr lang="en-US" dirty="0">
                <a:latin typeface="Kristen ITC" pitchFamily="66" charset="0"/>
              </a:rPr>
              <a:t>table. </a:t>
            </a:r>
            <a:endParaRPr lang="en-US" dirty="0" smtClean="0">
              <a:latin typeface="Kristen ITC" pitchFamily="66" charset="0"/>
            </a:endParaRPr>
          </a:p>
          <a:p>
            <a:r>
              <a:rPr lang="en-US" dirty="0" smtClean="0">
                <a:latin typeface="Kristen ITC" pitchFamily="66" charset="0"/>
              </a:rPr>
              <a:t>Use the same </a:t>
            </a:r>
            <a:r>
              <a:rPr lang="en-US" dirty="0">
                <a:latin typeface="Kristen ITC" pitchFamily="66" charset="0"/>
              </a:rPr>
              <a:t>procedure as in morning except sit </a:t>
            </a:r>
            <a:r>
              <a:rPr lang="en-US" dirty="0" smtClean="0">
                <a:latin typeface="Kristen ITC" pitchFamily="66" charset="0"/>
              </a:rPr>
              <a:t>at proper </a:t>
            </a:r>
            <a:r>
              <a:rPr lang="en-US" dirty="0">
                <a:latin typeface="Kristen ITC" pitchFamily="66" charset="0"/>
              </a:rPr>
              <a:t>table in assigned place. </a:t>
            </a:r>
            <a:endParaRPr lang="en-US" dirty="0" smtClean="0">
              <a:latin typeface="Kristen ITC" pitchFamily="66" charset="0"/>
            </a:endParaRPr>
          </a:p>
          <a:p>
            <a:r>
              <a:rPr lang="en-US" dirty="0" smtClean="0">
                <a:latin typeface="Kristen ITC" pitchFamily="66" charset="0"/>
              </a:rPr>
              <a:t>First open your milk </a:t>
            </a:r>
            <a:r>
              <a:rPr lang="en-US" dirty="0">
                <a:latin typeface="Kristen ITC" pitchFamily="66" charset="0"/>
              </a:rPr>
              <a:t>and prepare tray to </a:t>
            </a:r>
            <a:r>
              <a:rPr lang="en-US" dirty="0" smtClean="0">
                <a:latin typeface="Kristen ITC" pitchFamily="66" charset="0"/>
              </a:rPr>
              <a:t>eat.</a:t>
            </a:r>
          </a:p>
          <a:p>
            <a:r>
              <a:rPr lang="en-US" dirty="0" smtClean="0">
                <a:latin typeface="Kristen ITC" pitchFamily="66" charset="0"/>
              </a:rPr>
              <a:t>You </a:t>
            </a:r>
            <a:r>
              <a:rPr lang="en-US" dirty="0">
                <a:latin typeface="Kristen ITC" pitchFamily="66" charset="0"/>
              </a:rPr>
              <a:t>may visit with you neighbor but use quiet voice and use </a:t>
            </a:r>
            <a:r>
              <a:rPr lang="en-US" dirty="0" smtClean="0">
                <a:latin typeface="Kristen ITC" pitchFamily="66" charset="0"/>
              </a:rPr>
              <a:t>this time </a:t>
            </a:r>
            <a:r>
              <a:rPr lang="en-US" dirty="0">
                <a:latin typeface="Kristen ITC" pitchFamily="66" charset="0"/>
              </a:rPr>
              <a:t>to eat. </a:t>
            </a:r>
            <a:endParaRPr lang="en-US" dirty="0" smtClean="0">
              <a:latin typeface="Kristen ITC" pitchFamily="66" charset="0"/>
            </a:endParaRPr>
          </a:p>
          <a:p>
            <a:r>
              <a:rPr lang="en-US" dirty="0" smtClean="0">
                <a:latin typeface="Kristen ITC" pitchFamily="66" charset="0"/>
              </a:rPr>
              <a:t>When </a:t>
            </a:r>
            <a:r>
              <a:rPr lang="en-US" dirty="0">
                <a:latin typeface="Kristen ITC" pitchFamily="66" charset="0"/>
              </a:rPr>
              <a:t>lunch time is over, pick up </a:t>
            </a:r>
            <a:r>
              <a:rPr lang="en-US" dirty="0" smtClean="0">
                <a:latin typeface="Kristen ITC" pitchFamily="66" charset="0"/>
              </a:rPr>
              <a:t>your tray </a:t>
            </a:r>
            <a:r>
              <a:rPr lang="en-US" dirty="0">
                <a:latin typeface="Kristen ITC" pitchFamily="66" charset="0"/>
              </a:rPr>
              <a:t>and </a:t>
            </a:r>
            <a:r>
              <a:rPr lang="en-US" dirty="0" smtClean="0">
                <a:latin typeface="Kristen ITC" pitchFamily="66" charset="0"/>
              </a:rPr>
              <a:t>all your </a:t>
            </a:r>
            <a:r>
              <a:rPr lang="en-US" dirty="0">
                <a:latin typeface="Kristen ITC" pitchFamily="66" charset="0"/>
              </a:rPr>
              <a:t>trash</a:t>
            </a:r>
            <a:r>
              <a:rPr lang="en-US" dirty="0" smtClean="0">
                <a:latin typeface="Kristen ITC" pitchFamily="66" charset="0"/>
              </a:rPr>
              <a:t>, </a:t>
            </a:r>
          </a:p>
          <a:p>
            <a:r>
              <a:rPr lang="en-US" dirty="0" smtClean="0">
                <a:latin typeface="Kristen ITC" pitchFamily="66" charset="0"/>
              </a:rPr>
              <a:t>Follow the class leader </a:t>
            </a:r>
            <a:r>
              <a:rPr lang="en-US" dirty="0">
                <a:latin typeface="Kristen ITC" pitchFamily="66" charset="0"/>
              </a:rPr>
              <a:t>in line and throw items in trash one at a time. </a:t>
            </a:r>
            <a:endParaRPr lang="en-US" dirty="0" smtClean="0">
              <a:latin typeface="Kristen ITC" pitchFamily="66" charset="0"/>
            </a:endParaRPr>
          </a:p>
          <a:p>
            <a:r>
              <a:rPr lang="en-US" dirty="0" smtClean="0">
                <a:latin typeface="Kristen ITC" pitchFamily="66" charset="0"/>
              </a:rPr>
              <a:t>Follow </a:t>
            </a:r>
            <a:r>
              <a:rPr lang="en-US" dirty="0">
                <a:latin typeface="Kristen ITC" pitchFamily="66" charset="0"/>
              </a:rPr>
              <a:t>teacher and exit cafeteria being careful to not disturb others </a:t>
            </a:r>
            <a:r>
              <a:rPr lang="en-US" dirty="0" smtClean="0">
                <a:latin typeface="Kristen ITC" pitchFamily="66" charset="0"/>
              </a:rPr>
              <a:t>who are </a:t>
            </a:r>
            <a:r>
              <a:rPr lang="en-US" dirty="0">
                <a:latin typeface="Kristen ITC" pitchFamily="66" charset="0"/>
              </a:rPr>
              <a:t>eating meal.</a:t>
            </a: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1025">
            <a:off x="8705657" y="620079"/>
            <a:ext cx="2486025" cy="18383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908" y="4950427"/>
            <a:ext cx="968017" cy="129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800" b="1" dirty="0" smtClean="0">
                <a:latin typeface="Kristen ITC" pitchFamily="66" charset="0"/>
              </a:rPr>
              <a:t>Pencil Procedure</a:t>
            </a:r>
            <a:endParaRPr lang="en-US" sz="4800" b="1" dirty="0">
              <a:latin typeface="Kristen ITC" pitchFamily="66" charset="0"/>
            </a:endParaRPr>
          </a:p>
        </p:txBody>
      </p:sp>
      <p:sp>
        <p:nvSpPr>
          <p:cNvPr id="3" name="Content Placeholder 2"/>
          <p:cNvSpPr>
            <a:spLocks noGrp="1"/>
          </p:cNvSpPr>
          <p:nvPr>
            <p:ph idx="1"/>
          </p:nvPr>
        </p:nvSpPr>
        <p:spPr/>
        <p:txBody>
          <a:bodyPr/>
          <a:lstStyle/>
          <a:p>
            <a:r>
              <a:rPr lang="en-US" dirty="0">
                <a:latin typeface="Kristen ITC" pitchFamily="66" charset="0"/>
              </a:rPr>
              <a:t>All work should be done with a pencil, if work is done with a crayon or a pen, you will get a mark</a:t>
            </a:r>
            <a:r>
              <a:rPr lang="en-US" dirty="0" smtClean="0">
                <a:latin typeface="Kristen ITC" pitchFamily="66" charset="0"/>
              </a:rPr>
              <a:t>.</a:t>
            </a:r>
            <a:endParaRPr lang="en-US" dirty="0">
              <a:latin typeface="Kristen ITC" pitchFamily="66" charset="0"/>
            </a:endParaRPr>
          </a:p>
          <a:p>
            <a:r>
              <a:rPr lang="en-US" dirty="0">
                <a:latin typeface="Kristen ITC" pitchFamily="66" charset="0"/>
              </a:rPr>
              <a:t>If your pencil breaks or is dull, place the dull or broken pencil in the “Dull Pencil” can and walk quietly to the “Ready to Write” pencil can and grab one new pencil. Do not get out of your seat to get a pencil when  the teacher is talking.</a:t>
            </a:r>
          </a:p>
          <a:p>
            <a:r>
              <a:rPr lang="en-US" dirty="0">
                <a:latin typeface="Kristen ITC" pitchFamily="66" charset="0"/>
              </a:rPr>
              <a:t>Be sure to check your pencils each morning so you do not have to interrupt class to go get a pencil</a:t>
            </a:r>
            <a:r>
              <a:rPr lang="en-US" dirty="0" smtClean="0">
                <a:latin typeface="Kristen ITC" pitchFamily="66" charset="0"/>
              </a:rPr>
              <a:t>.</a:t>
            </a:r>
          </a:p>
          <a:p>
            <a:r>
              <a:rPr lang="en-US" dirty="0" smtClean="0">
                <a:latin typeface="Kristen ITC" pitchFamily="66" charset="0"/>
              </a:rPr>
              <a:t>I will refill the pencil cup every few weeks. When the pencils are gone, the pencils are gone.</a:t>
            </a:r>
            <a:endParaRPr lang="en-US" dirty="0">
              <a:latin typeface="Kristen ITC" pitchFamily="66" charset="0"/>
            </a:endParaRPr>
          </a:p>
          <a:p>
            <a:endParaRPr lang="en-US" dirty="0"/>
          </a:p>
        </p:txBody>
      </p:sp>
    </p:spTree>
    <p:extLst>
      <p:ext uri="{BB962C8B-B14F-4D97-AF65-F5344CB8AC3E}">
        <p14:creationId xmlns:p14="http://schemas.microsoft.com/office/powerpoint/2010/main" val="30821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Kristen ITC" pitchFamily="66" charset="0"/>
              </a:rPr>
              <a:t>Talking Procedure</a:t>
            </a:r>
            <a:endParaRPr lang="en-US" sz="4400" b="1" dirty="0">
              <a:latin typeface="Kristen ITC" pitchFamily="66" charset="0"/>
            </a:endParaRPr>
          </a:p>
        </p:txBody>
      </p:sp>
      <p:sp>
        <p:nvSpPr>
          <p:cNvPr id="3" name="Content Placeholder 2"/>
          <p:cNvSpPr>
            <a:spLocks noGrp="1"/>
          </p:cNvSpPr>
          <p:nvPr>
            <p:ph idx="1"/>
          </p:nvPr>
        </p:nvSpPr>
        <p:spPr/>
        <p:txBody>
          <a:bodyPr/>
          <a:lstStyle/>
          <a:p>
            <a:pPr marL="45720" indent="0">
              <a:buNone/>
            </a:pPr>
            <a:endParaRPr lang="en-US" dirty="0">
              <a:latin typeface="Kristen ITC" pitchFamily="66" charset="0"/>
            </a:endParaRPr>
          </a:p>
          <a:p>
            <a:r>
              <a:rPr lang="en-US" sz="2800" dirty="0">
                <a:latin typeface="Kristen ITC" pitchFamily="66" charset="0"/>
              </a:rPr>
              <a:t>Use correct voice- inside </a:t>
            </a:r>
            <a:r>
              <a:rPr lang="en-US" sz="2800" dirty="0" smtClean="0">
                <a:latin typeface="Kristen ITC" pitchFamily="66" charset="0"/>
              </a:rPr>
              <a:t>and outside</a:t>
            </a:r>
            <a:r>
              <a:rPr lang="en-US" sz="2800" dirty="0">
                <a:latin typeface="Kristen ITC" pitchFamily="66" charset="0"/>
              </a:rPr>
              <a:t>. </a:t>
            </a:r>
            <a:endParaRPr lang="en-US" sz="2800" dirty="0" smtClean="0">
              <a:latin typeface="Kristen ITC" pitchFamily="66" charset="0"/>
            </a:endParaRPr>
          </a:p>
          <a:p>
            <a:r>
              <a:rPr lang="en-US" sz="2800" dirty="0" smtClean="0">
                <a:latin typeface="Kristen ITC" pitchFamily="66" charset="0"/>
              </a:rPr>
              <a:t>Try not to </a:t>
            </a:r>
            <a:r>
              <a:rPr lang="en-US" sz="2800" dirty="0">
                <a:latin typeface="Kristen ITC" pitchFamily="66" charset="0"/>
              </a:rPr>
              <a:t>talk when the teacher is </a:t>
            </a:r>
            <a:r>
              <a:rPr lang="en-US" sz="2800" dirty="0" smtClean="0">
                <a:latin typeface="Kristen ITC" pitchFamily="66" charset="0"/>
              </a:rPr>
              <a:t>talking.</a:t>
            </a:r>
          </a:p>
          <a:p>
            <a:r>
              <a:rPr lang="en-US" sz="2800" dirty="0" smtClean="0">
                <a:latin typeface="Kristen ITC" pitchFamily="66" charset="0"/>
              </a:rPr>
              <a:t>Raise </a:t>
            </a:r>
            <a:r>
              <a:rPr lang="en-US" sz="2800" dirty="0">
                <a:latin typeface="Kristen ITC" pitchFamily="66" charset="0"/>
              </a:rPr>
              <a:t>your hand or wait politely </a:t>
            </a:r>
            <a:r>
              <a:rPr lang="en-US" sz="2800" dirty="0" smtClean="0">
                <a:latin typeface="Kristen ITC" pitchFamily="66" charset="0"/>
              </a:rPr>
              <a:t>until time </a:t>
            </a:r>
            <a:r>
              <a:rPr lang="en-US" sz="2800" dirty="0">
                <a:latin typeface="Kristen ITC" pitchFamily="66" charset="0"/>
              </a:rPr>
              <a:t>to </a:t>
            </a:r>
            <a:r>
              <a:rPr lang="en-US" sz="2800" dirty="0" smtClean="0">
                <a:latin typeface="Kristen ITC" pitchFamily="66" charset="0"/>
              </a:rPr>
              <a:t>talk.</a:t>
            </a:r>
            <a:endParaRPr lang="en-US" sz="2800" dirty="0">
              <a:latin typeface="Kristen ITC"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443" y="438912"/>
            <a:ext cx="1572286" cy="26447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5398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smtClean="0">
                <a:latin typeface="Kristen ITC" pitchFamily="66" charset="0"/>
              </a:rPr>
              <a:t>Washing Hands Procedure</a:t>
            </a:r>
            <a:endParaRPr lang="en-US" sz="44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lstStyle/>
          <a:p>
            <a:r>
              <a:rPr lang="en-US" dirty="0" smtClean="0">
                <a:latin typeface="Kristen ITC" pitchFamily="66" charset="0"/>
              </a:rPr>
              <a:t>Turn </a:t>
            </a:r>
            <a:r>
              <a:rPr lang="en-US" dirty="0">
                <a:latin typeface="Kristen ITC" pitchFamily="66" charset="0"/>
              </a:rPr>
              <a:t>on water.</a:t>
            </a:r>
          </a:p>
          <a:p>
            <a:r>
              <a:rPr lang="en-US" dirty="0" smtClean="0">
                <a:latin typeface="Kristen ITC" pitchFamily="66" charset="0"/>
              </a:rPr>
              <a:t>Get </a:t>
            </a:r>
            <a:r>
              <a:rPr lang="en-US" dirty="0">
                <a:latin typeface="Kristen ITC" pitchFamily="66" charset="0"/>
              </a:rPr>
              <a:t>a small amount of soap.</a:t>
            </a:r>
          </a:p>
          <a:p>
            <a:r>
              <a:rPr lang="en-US" dirty="0" smtClean="0">
                <a:latin typeface="Kristen ITC" pitchFamily="66" charset="0"/>
              </a:rPr>
              <a:t>Wash </a:t>
            </a:r>
            <a:r>
              <a:rPr lang="en-US" dirty="0">
                <a:latin typeface="Kristen ITC" pitchFamily="66" charset="0"/>
              </a:rPr>
              <a:t>hands.</a:t>
            </a:r>
          </a:p>
          <a:p>
            <a:r>
              <a:rPr lang="en-US" dirty="0" smtClean="0">
                <a:latin typeface="Kristen ITC" pitchFamily="66" charset="0"/>
              </a:rPr>
              <a:t>Rinse </a:t>
            </a:r>
            <a:r>
              <a:rPr lang="en-US" dirty="0">
                <a:latin typeface="Kristen ITC" pitchFamily="66" charset="0"/>
              </a:rPr>
              <a:t>hands.</a:t>
            </a:r>
          </a:p>
          <a:p>
            <a:r>
              <a:rPr lang="en-US" dirty="0" smtClean="0">
                <a:latin typeface="Kristen ITC" pitchFamily="66" charset="0"/>
              </a:rPr>
              <a:t>Get </a:t>
            </a:r>
            <a:r>
              <a:rPr lang="en-US" dirty="0">
                <a:latin typeface="Kristen ITC" pitchFamily="66" charset="0"/>
              </a:rPr>
              <a:t>no more than 2 paper towels. </a:t>
            </a:r>
          </a:p>
          <a:p>
            <a:r>
              <a:rPr lang="en-US" dirty="0" smtClean="0">
                <a:latin typeface="Kristen ITC" pitchFamily="66" charset="0"/>
              </a:rPr>
              <a:t>Dry </a:t>
            </a:r>
            <a:r>
              <a:rPr lang="en-US" dirty="0">
                <a:latin typeface="Kristen ITC" pitchFamily="66" charset="0"/>
              </a:rPr>
              <a:t>hands and put towels in trash</a:t>
            </a:r>
          </a:p>
          <a:p>
            <a:pPr lvl="0"/>
            <a:endParaRPr lang="en-US" dirty="0">
              <a:latin typeface="Kristen ITC" pitchFamily="66"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663" y="3717036"/>
            <a:ext cx="2219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latin typeface="Kristen ITC" pitchFamily="66" charset="0"/>
              </a:rPr>
              <a:t>Kleenex Procedure</a:t>
            </a:r>
            <a:endParaRPr lang="en-US" sz="40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lstStyle/>
          <a:p>
            <a:r>
              <a:rPr lang="en-US" dirty="0" smtClean="0">
                <a:latin typeface="Kristen ITC" pitchFamily="66" charset="0"/>
              </a:rPr>
              <a:t> </a:t>
            </a:r>
            <a:r>
              <a:rPr lang="en-US" dirty="0">
                <a:latin typeface="Kristen ITC" pitchFamily="66" charset="0"/>
              </a:rPr>
              <a:t>Kleenex’s are placed in various </a:t>
            </a:r>
            <a:r>
              <a:rPr lang="en-US" dirty="0" smtClean="0">
                <a:latin typeface="Kristen ITC" pitchFamily="66" charset="0"/>
              </a:rPr>
              <a:t>places around room.</a:t>
            </a:r>
          </a:p>
          <a:p>
            <a:r>
              <a:rPr lang="en-US" dirty="0" smtClean="0">
                <a:latin typeface="Kristen ITC" pitchFamily="66" charset="0"/>
              </a:rPr>
              <a:t> </a:t>
            </a:r>
            <a:r>
              <a:rPr lang="en-US" dirty="0">
                <a:latin typeface="Kristen ITC" pitchFamily="66" charset="0"/>
              </a:rPr>
              <a:t>If you need one, go to closest place, get Kleenex, blow nose</a:t>
            </a:r>
            <a:r>
              <a:rPr lang="en-US" dirty="0" smtClean="0">
                <a:latin typeface="Kristen ITC" pitchFamily="66" charset="0"/>
              </a:rPr>
              <a:t>, throw </a:t>
            </a:r>
            <a:r>
              <a:rPr lang="en-US" dirty="0">
                <a:latin typeface="Kristen ITC" pitchFamily="66" charset="0"/>
              </a:rPr>
              <a:t>Kleenex in </a:t>
            </a:r>
            <a:r>
              <a:rPr lang="en-US" dirty="0" smtClean="0">
                <a:latin typeface="Kristen ITC" pitchFamily="66" charset="0"/>
              </a:rPr>
              <a:t>trash.</a:t>
            </a:r>
          </a:p>
          <a:p>
            <a:r>
              <a:rPr lang="en-US" dirty="0" smtClean="0">
                <a:latin typeface="Kristen ITC" pitchFamily="66" charset="0"/>
              </a:rPr>
              <a:t>Use one squirt of hand sanitizer and return to seat.</a:t>
            </a:r>
            <a:endParaRPr lang="en-US" dirty="0">
              <a:latin typeface="Kristen ITC" pitchFamily="66" charset="0"/>
            </a:endParaRPr>
          </a:p>
          <a:p>
            <a:r>
              <a:rPr lang="en-US" dirty="0" smtClean="0">
                <a:latin typeface="Kristen ITC" pitchFamily="66" charset="0"/>
              </a:rPr>
              <a:t> </a:t>
            </a:r>
            <a:r>
              <a:rPr lang="en-US" dirty="0">
                <a:latin typeface="Kristen ITC" pitchFamily="66" charset="0"/>
              </a:rPr>
              <a:t>If you have a cold and need </a:t>
            </a:r>
            <a:r>
              <a:rPr lang="en-US" dirty="0" smtClean="0">
                <a:latin typeface="Kristen ITC" pitchFamily="66" charset="0"/>
              </a:rPr>
              <a:t>Kleenex often</a:t>
            </a:r>
            <a:r>
              <a:rPr lang="en-US" dirty="0">
                <a:latin typeface="Kristen ITC" pitchFamily="66" charset="0"/>
              </a:rPr>
              <a:t>, keep some with you, and dispose in personal trash sack at your seat</a:t>
            </a:r>
            <a:r>
              <a:rPr lang="en-US" dirty="0" smtClean="0">
                <a:latin typeface="Kristen ITC" pitchFamily="66" charset="0"/>
              </a:rPr>
              <a:t>. Teacher </a:t>
            </a:r>
            <a:r>
              <a:rPr lang="en-US" dirty="0">
                <a:latin typeface="Kristen ITC" pitchFamily="66" charset="0"/>
              </a:rPr>
              <a:t>will tape a paper bag to edge of your table.</a:t>
            </a:r>
          </a:p>
          <a:p>
            <a:pPr lvl="0"/>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982" y="4819701"/>
            <a:ext cx="1334262" cy="102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960" y="111946"/>
            <a:ext cx="9133730" cy="1233424"/>
          </a:xfrm>
        </p:spPr>
        <p:txBody>
          <a:bodyPr>
            <a:normAutofit/>
          </a:bodyPr>
          <a:lstStyle/>
          <a:p>
            <a:r>
              <a:rPr lang="en-US" sz="4800" b="1" dirty="0" smtClean="0">
                <a:latin typeface="Kristen ITC" pitchFamily="66" charset="0"/>
              </a:rPr>
              <a:t>Paper Procedures</a:t>
            </a:r>
            <a:endParaRPr lang="en-US" sz="48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normAutofit fontScale="77500" lnSpcReduction="20000"/>
          </a:bodyPr>
          <a:lstStyle/>
          <a:p>
            <a:r>
              <a:rPr lang="en-US" b="1" u="sng" dirty="0">
                <a:latin typeface="Kristen ITC" pitchFamily="66" charset="0"/>
              </a:rPr>
              <a:t>Passing out Papers</a:t>
            </a:r>
            <a:endParaRPr lang="en-US" dirty="0">
              <a:latin typeface="Kristen ITC" pitchFamily="66" charset="0"/>
            </a:endParaRPr>
          </a:p>
          <a:p>
            <a:r>
              <a:rPr lang="en-US" dirty="0" smtClean="0">
                <a:latin typeface="Kristen ITC" pitchFamily="66" charset="0"/>
              </a:rPr>
              <a:t>Take </a:t>
            </a:r>
            <a:r>
              <a:rPr lang="en-US" dirty="0">
                <a:latin typeface="Kristen ITC" pitchFamily="66" charset="0"/>
              </a:rPr>
              <a:t>papers </a:t>
            </a:r>
            <a:r>
              <a:rPr lang="en-US" dirty="0" smtClean="0">
                <a:latin typeface="Kristen ITC" pitchFamily="66" charset="0"/>
              </a:rPr>
              <a:t>as the </a:t>
            </a:r>
            <a:r>
              <a:rPr lang="en-US" dirty="0">
                <a:latin typeface="Kristen ITC" pitchFamily="66" charset="0"/>
              </a:rPr>
              <a:t>teacher hands them to you.</a:t>
            </a:r>
          </a:p>
          <a:p>
            <a:r>
              <a:rPr lang="en-US" dirty="0" smtClean="0">
                <a:latin typeface="Kristen ITC" pitchFamily="66" charset="0"/>
              </a:rPr>
              <a:t>Take </a:t>
            </a:r>
            <a:r>
              <a:rPr lang="en-US" dirty="0">
                <a:latin typeface="Kristen ITC" pitchFamily="66" charset="0"/>
              </a:rPr>
              <a:t>one paper and pass </a:t>
            </a:r>
            <a:r>
              <a:rPr lang="en-US" dirty="0" smtClean="0">
                <a:latin typeface="Kristen ITC" pitchFamily="66" charset="0"/>
              </a:rPr>
              <a:t>on the others </a:t>
            </a:r>
            <a:r>
              <a:rPr lang="en-US" dirty="0">
                <a:latin typeface="Kristen ITC" pitchFamily="66" charset="0"/>
              </a:rPr>
              <a:t>laying </a:t>
            </a:r>
            <a:r>
              <a:rPr lang="en-US" dirty="0" smtClean="0">
                <a:latin typeface="Kristen ITC" pitchFamily="66" charset="0"/>
              </a:rPr>
              <a:t>them down </a:t>
            </a:r>
            <a:r>
              <a:rPr lang="en-US" dirty="0">
                <a:latin typeface="Kristen ITC" pitchFamily="66" charset="0"/>
              </a:rPr>
              <a:t>in front of next person.</a:t>
            </a:r>
          </a:p>
          <a:p>
            <a:r>
              <a:rPr lang="en-US" dirty="0" smtClean="0">
                <a:latin typeface="Kristen ITC" pitchFamily="66" charset="0"/>
              </a:rPr>
              <a:t>Put your name </a:t>
            </a:r>
            <a:r>
              <a:rPr lang="en-US" dirty="0">
                <a:latin typeface="Kristen ITC" pitchFamily="66" charset="0"/>
              </a:rPr>
              <a:t>on </a:t>
            </a:r>
            <a:r>
              <a:rPr lang="en-US" dirty="0" smtClean="0">
                <a:latin typeface="Kristen ITC" pitchFamily="66" charset="0"/>
              </a:rPr>
              <a:t>the paper </a:t>
            </a:r>
            <a:r>
              <a:rPr lang="en-US" dirty="0">
                <a:latin typeface="Kristen ITC" pitchFamily="66" charset="0"/>
              </a:rPr>
              <a:t>and be ready to work.</a:t>
            </a:r>
          </a:p>
          <a:p>
            <a:r>
              <a:rPr lang="en-US" b="1" dirty="0">
                <a:latin typeface="Kristen ITC" pitchFamily="66" charset="0"/>
              </a:rPr>
              <a:t>Turning in Papers</a:t>
            </a:r>
            <a:endParaRPr lang="en-US" dirty="0">
              <a:latin typeface="Kristen ITC" pitchFamily="66" charset="0"/>
            </a:endParaRPr>
          </a:p>
          <a:p>
            <a:r>
              <a:rPr lang="en-US" dirty="0" smtClean="0">
                <a:latin typeface="Kristen ITC" pitchFamily="66" charset="0"/>
              </a:rPr>
              <a:t>You </a:t>
            </a:r>
            <a:r>
              <a:rPr lang="en-US" dirty="0">
                <a:latin typeface="Kristen ITC" pitchFamily="66" charset="0"/>
              </a:rPr>
              <a:t>may turn </a:t>
            </a:r>
            <a:r>
              <a:rPr lang="en-US" dirty="0" smtClean="0">
                <a:latin typeface="Kristen ITC" pitchFamily="66" charset="0"/>
              </a:rPr>
              <a:t>in your </a:t>
            </a:r>
            <a:r>
              <a:rPr lang="en-US" dirty="0">
                <a:latin typeface="Kristen ITC" pitchFamily="66" charset="0"/>
              </a:rPr>
              <a:t>papers when you </a:t>
            </a:r>
            <a:r>
              <a:rPr lang="en-US" dirty="0" smtClean="0">
                <a:latin typeface="Kristen ITC" pitchFamily="66" charset="0"/>
              </a:rPr>
              <a:t>are finished </a:t>
            </a:r>
            <a:r>
              <a:rPr lang="en-US" dirty="0">
                <a:latin typeface="Kristen ITC" pitchFamily="66" charset="0"/>
              </a:rPr>
              <a:t>into the </a:t>
            </a:r>
            <a:r>
              <a:rPr lang="en-US" dirty="0" smtClean="0">
                <a:latin typeface="Kristen ITC" pitchFamily="66" charset="0"/>
              </a:rPr>
              <a:t>paper tray. Put the paper </a:t>
            </a:r>
            <a:r>
              <a:rPr lang="en-US" dirty="0">
                <a:latin typeface="Kristen ITC" pitchFamily="66" charset="0"/>
              </a:rPr>
              <a:t>in right side up with your name at the top. If you are not finished, </a:t>
            </a:r>
            <a:r>
              <a:rPr lang="en-US" dirty="0" smtClean="0">
                <a:latin typeface="Kristen ITC" pitchFamily="66" charset="0"/>
              </a:rPr>
              <a:t>you may </a:t>
            </a:r>
            <a:r>
              <a:rPr lang="en-US" dirty="0">
                <a:latin typeface="Kristen ITC" pitchFamily="66" charset="0"/>
              </a:rPr>
              <a:t>keep </a:t>
            </a:r>
            <a:r>
              <a:rPr lang="en-US" dirty="0" smtClean="0">
                <a:latin typeface="Kristen ITC" pitchFamily="66" charset="0"/>
              </a:rPr>
              <a:t>your paper </a:t>
            </a:r>
            <a:r>
              <a:rPr lang="en-US" dirty="0">
                <a:latin typeface="Kristen ITC" pitchFamily="66" charset="0"/>
              </a:rPr>
              <a:t>in </a:t>
            </a:r>
            <a:r>
              <a:rPr lang="en-US" dirty="0" smtClean="0">
                <a:latin typeface="Kristen ITC" pitchFamily="66" charset="0"/>
              </a:rPr>
              <a:t>your folder and </a:t>
            </a:r>
            <a:r>
              <a:rPr lang="en-US" dirty="0">
                <a:latin typeface="Kristen ITC" pitchFamily="66" charset="0"/>
              </a:rPr>
              <a:t>finish when you have </a:t>
            </a:r>
            <a:r>
              <a:rPr lang="en-US" dirty="0" smtClean="0">
                <a:latin typeface="Kristen ITC" pitchFamily="66" charset="0"/>
              </a:rPr>
              <a:t>time unless </a:t>
            </a:r>
            <a:r>
              <a:rPr lang="en-US" dirty="0">
                <a:latin typeface="Kristen ITC" pitchFamily="66" charset="0"/>
              </a:rPr>
              <a:t>teacher says everyone must pass papers.</a:t>
            </a:r>
          </a:p>
          <a:p>
            <a:r>
              <a:rPr lang="en-US" dirty="0" smtClean="0">
                <a:latin typeface="Kristen ITC" pitchFamily="66" charset="0"/>
              </a:rPr>
              <a:t>Helpers </a:t>
            </a:r>
            <a:r>
              <a:rPr lang="en-US" dirty="0">
                <a:latin typeface="Kristen ITC" pitchFamily="66" charset="0"/>
              </a:rPr>
              <a:t>may help take up papers </a:t>
            </a:r>
            <a:r>
              <a:rPr lang="en-US" dirty="0" smtClean="0">
                <a:latin typeface="Kristen ITC" pitchFamily="66" charset="0"/>
              </a:rPr>
              <a:t>on occasion</a:t>
            </a:r>
            <a:r>
              <a:rPr lang="en-US" dirty="0">
                <a:latin typeface="Kristen ITC" pitchFamily="66" charset="0"/>
              </a:rPr>
              <a:t>.</a:t>
            </a:r>
          </a:p>
          <a:p>
            <a:r>
              <a:rPr lang="en-US" dirty="0" smtClean="0">
                <a:latin typeface="Kristen ITC" pitchFamily="66" charset="0"/>
              </a:rPr>
              <a:t>Some </a:t>
            </a:r>
            <a:r>
              <a:rPr lang="en-US" dirty="0">
                <a:latin typeface="Kristen ITC" pitchFamily="66" charset="0"/>
              </a:rPr>
              <a:t>papers will not be graded </a:t>
            </a:r>
            <a:r>
              <a:rPr lang="en-US" dirty="0" smtClean="0">
                <a:latin typeface="Kristen ITC" pitchFamily="66" charset="0"/>
              </a:rPr>
              <a:t>and the teacher </a:t>
            </a:r>
            <a:r>
              <a:rPr lang="en-US" dirty="0">
                <a:latin typeface="Kristen ITC" pitchFamily="66" charset="0"/>
              </a:rPr>
              <a:t>will ask you to turn them in to your take home mailbox.</a:t>
            </a:r>
          </a:p>
          <a:p>
            <a:pPr lvl="0"/>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8851">
            <a:off x="8327135" y="175585"/>
            <a:ext cx="158496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8851">
            <a:off x="8508571" y="4106320"/>
            <a:ext cx="158496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84960" y="111946"/>
            <a:ext cx="9133730" cy="1233424"/>
          </a:xfrm>
        </p:spPr>
        <p:txBody>
          <a:bodyPr>
            <a:normAutofit/>
          </a:bodyPr>
          <a:lstStyle/>
          <a:p>
            <a:r>
              <a:rPr lang="en-US" sz="4800" b="1" dirty="0" smtClean="0">
                <a:latin typeface="Kristen ITC" pitchFamily="66" charset="0"/>
              </a:rPr>
              <a:t>Homework Procedures</a:t>
            </a:r>
            <a:endParaRPr lang="en-US" sz="48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normAutofit/>
          </a:bodyPr>
          <a:lstStyle/>
          <a:p>
            <a:r>
              <a:rPr lang="en-US" sz="2800" dirty="0"/>
              <a:t>Students will place homework in the homework bin first thing when they get to class unless told to do otherwise.</a:t>
            </a:r>
          </a:p>
          <a:p>
            <a:pPr lvl="1"/>
            <a:r>
              <a:rPr lang="en-US" sz="2400" dirty="0"/>
              <a:t>Sometimes we will go over the homework during class.</a:t>
            </a:r>
          </a:p>
          <a:p>
            <a:r>
              <a:rPr lang="en-US" sz="2800" dirty="0"/>
              <a:t>Homework will be corrected and returned within 7 days.</a:t>
            </a:r>
          </a:p>
          <a:p>
            <a:pPr lvl="0"/>
            <a:endParaRPr lang="en-US" dirty="0"/>
          </a:p>
        </p:txBody>
      </p:sp>
    </p:spTree>
    <p:extLst>
      <p:ext uri="{BB962C8B-B14F-4D97-AF65-F5344CB8AC3E}">
        <p14:creationId xmlns:p14="http://schemas.microsoft.com/office/powerpoint/2010/main" val="128329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556" y="559374"/>
            <a:ext cx="8406451" cy="1768831"/>
          </a:xfrm>
        </p:spPr>
        <p:txBody>
          <a:bodyPr>
            <a:normAutofit fontScale="90000"/>
          </a:bodyPr>
          <a:lstStyle/>
          <a:p>
            <a:r>
              <a:rPr lang="en-US" sz="6600" b="1" dirty="0" smtClean="0">
                <a:latin typeface="Kristen ITC" pitchFamily="66" charset="0"/>
              </a:rPr>
              <a:t>Classroom Schedule</a:t>
            </a:r>
            <a:endParaRPr lang="en-US" sz="6600" b="1" dirty="0">
              <a:latin typeface="Kristen ITC" pitchFamily="66" charset="0"/>
            </a:endParaRPr>
          </a:p>
        </p:txBody>
      </p:sp>
      <p:graphicFrame>
        <p:nvGraphicFramePr>
          <p:cNvPr id="5" name="Content Placeholder 4" descr="Sample table with 2 columns, 11 rows" title="Table"/>
          <p:cNvGraphicFramePr>
            <a:graphicFrameLocks noGrp="1"/>
          </p:cNvGraphicFramePr>
          <p:nvPr>
            <p:ph idx="1"/>
            <p:extLst>
              <p:ext uri="{D42A27DB-BD31-4B8C-83A1-F6EECF244321}">
                <p14:modId xmlns:p14="http://schemas.microsoft.com/office/powerpoint/2010/main" val="2603254193"/>
              </p:ext>
            </p:extLst>
          </p:nvPr>
        </p:nvGraphicFramePr>
        <p:xfrm>
          <a:off x="2691273" y="2660807"/>
          <a:ext cx="7816790" cy="3492308"/>
        </p:xfrm>
        <a:graphic>
          <a:graphicData uri="http://schemas.openxmlformats.org/drawingml/2006/table">
            <a:tbl>
              <a:tblPr bandRow="1">
                <a:tableStyleId>{16D9F66E-5EB9-4882-86FB-DCBF35E3C3E4}</a:tableStyleId>
              </a:tblPr>
              <a:tblGrid>
                <a:gridCol w="2133203"/>
                <a:gridCol w="5683587"/>
              </a:tblGrid>
              <a:tr h="873077">
                <a:tc>
                  <a:txBody>
                    <a:bodyPr/>
                    <a:lstStyle/>
                    <a:p>
                      <a:pPr marL="0" marR="0" algn="l">
                        <a:lnSpc>
                          <a:spcPct val="115000"/>
                        </a:lnSpc>
                        <a:spcBef>
                          <a:spcPts val="0"/>
                        </a:spcBef>
                        <a:spcAft>
                          <a:spcPts val="0"/>
                        </a:spcAft>
                      </a:pPr>
                      <a:r>
                        <a:rPr lang="en-US" sz="1200" dirty="0" smtClean="0">
                          <a:effectLst/>
                          <a:latin typeface="+mn-lt"/>
                        </a:rPr>
                        <a:t>8:15-8:20</a:t>
                      </a:r>
                      <a:endParaRPr lang="en-US" sz="1200" b="1" dirty="0">
                        <a:solidFill>
                          <a:schemeClr val="tx1">
                            <a:lumMod val="85000"/>
                            <a:lumOff val="15000"/>
                          </a:schemeClr>
                        </a:solidFill>
                        <a:effectLst/>
                        <a:latin typeface="+mn-lt"/>
                        <a:ea typeface="Times New Roman"/>
                        <a:cs typeface="Times New Roman"/>
                      </a:endParaRPr>
                    </a:p>
                  </a:txBody>
                  <a:tcPr marL="182880" marR="57150" marT="57150" marB="57150" anchor="ctr"/>
                </a:tc>
                <a:tc>
                  <a:txBody>
                    <a:bodyPr/>
                    <a:lstStyle/>
                    <a:p>
                      <a:pPr marL="0" marR="0" algn="l">
                        <a:lnSpc>
                          <a:spcPct val="115000"/>
                        </a:lnSpc>
                        <a:spcBef>
                          <a:spcPts val="0"/>
                        </a:spcBef>
                        <a:spcAft>
                          <a:spcPts val="1000"/>
                        </a:spcAft>
                      </a:pPr>
                      <a:r>
                        <a:rPr lang="en-US" sz="1200" dirty="0" smtClean="0">
                          <a:effectLst/>
                          <a:latin typeface="+mn-lt"/>
                        </a:rPr>
                        <a:t>Bathroom</a:t>
                      </a:r>
                      <a:r>
                        <a:rPr lang="en-US" sz="1200" baseline="0" dirty="0" smtClean="0">
                          <a:effectLst/>
                          <a:latin typeface="+mn-lt"/>
                        </a:rPr>
                        <a:t> Break</a:t>
                      </a:r>
                      <a:endParaRPr lang="en-US" sz="1200" b="0" dirty="0">
                        <a:solidFill>
                          <a:schemeClr val="tx1">
                            <a:lumMod val="85000"/>
                            <a:lumOff val="15000"/>
                          </a:schemeClr>
                        </a:solidFill>
                        <a:effectLst/>
                        <a:latin typeface="+mn-lt"/>
                        <a:ea typeface="Times New Roman"/>
                        <a:cs typeface="Times New Roman"/>
                      </a:endParaRPr>
                    </a:p>
                  </a:txBody>
                  <a:tcPr marL="182880" marR="57150" marT="57150" marB="57150" anchor="ctr"/>
                </a:tc>
              </a:tr>
              <a:tr h="873077">
                <a:tc>
                  <a:txBody>
                    <a:bodyPr/>
                    <a:lstStyle/>
                    <a:p>
                      <a:pPr marL="0" marR="0" algn="l">
                        <a:lnSpc>
                          <a:spcPct val="115000"/>
                        </a:lnSpc>
                        <a:spcBef>
                          <a:spcPts val="0"/>
                        </a:spcBef>
                        <a:spcAft>
                          <a:spcPts val="0"/>
                        </a:spcAft>
                      </a:pPr>
                      <a:r>
                        <a:rPr lang="en-US" sz="1200" dirty="0" smtClean="0">
                          <a:effectLst/>
                          <a:latin typeface="+mn-lt"/>
                        </a:rPr>
                        <a:t>8:</a:t>
                      </a:r>
                      <a:r>
                        <a:rPr lang="en-US" sz="1200" dirty="0" smtClean="0">
                          <a:effectLst/>
                          <a:latin typeface="+mn-lt"/>
                        </a:rPr>
                        <a:t>20-9:50</a:t>
                      </a:r>
                      <a:endParaRPr lang="en-US" sz="1200" b="1" dirty="0">
                        <a:solidFill>
                          <a:schemeClr val="tx1">
                            <a:lumMod val="85000"/>
                            <a:lumOff val="15000"/>
                          </a:schemeClr>
                        </a:solidFill>
                        <a:effectLst/>
                        <a:latin typeface="+mn-lt"/>
                        <a:ea typeface="Times New Roman"/>
                        <a:cs typeface="Times New Roman"/>
                      </a:endParaRPr>
                    </a:p>
                  </a:txBody>
                  <a:tcPr marL="182880" marR="57150" marT="57150" marB="57150" anchor="ctr"/>
                </a:tc>
                <a:tc>
                  <a:txBody>
                    <a:bodyPr/>
                    <a:lstStyle/>
                    <a:p>
                      <a:pPr marL="0" marR="0" algn="l">
                        <a:lnSpc>
                          <a:spcPct val="115000"/>
                        </a:lnSpc>
                        <a:spcBef>
                          <a:spcPts val="0"/>
                        </a:spcBef>
                        <a:spcAft>
                          <a:spcPts val="1000"/>
                        </a:spcAft>
                      </a:pPr>
                      <a:r>
                        <a:rPr lang="en-US" sz="1200" dirty="0" smtClean="0">
                          <a:effectLst/>
                          <a:latin typeface="+mn-lt"/>
                        </a:rPr>
                        <a:t>ELA Instruction (Reading,</a:t>
                      </a:r>
                      <a:r>
                        <a:rPr lang="en-US" sz="1200" baseline="0" dirty="0" smtClean="0">
                          <a:effectLst/>
                          <a:latin typeface="+mn-lt"/>
                        </a:rPr>
                        <a:t> Vocabulary, Grammar</a:t>
                      </a:r>
                      <a:endParaRPr lang="en-US" sz="1200" b="0" dirty="0">
                        <a:solidFill>
                          <a:schemeClr val="tx1">
                            <a:lumMod val="85000"/>
                            <a:lumOff val="15000"/>
                          </a:schemeClr>
                        </a:solidFill>
                        <a:effectLst/>
                        <a:latin typeface="+mn-lt"/>
                        <a:ea typeface="Times New Roman"/>
                        <a:cs typeface="Times New Roman"/>
                      </a:endParaRPr>
                    </a:p>
                  </a:txBody>
                  <a:tcPr marL="182880" marR="57150" marT="57150" marB="57150" anchor="ctr"/>
                </a:tc>
              </a:tr>
              <a:tr h="873077">
                <a:tc>
                  <a:txBody>
                    <a:bodyPr/>
                    <a:lstStyle/>
                    <a:p>
                      <a:pPr marL="0" marR="0" algn="l">
                        <a:lnSpc>
                          <a:spcPct val="115000"/>
                        </a:lnSpc>
                        <a:spcBef>
                          <a:spcPts val="0"/>
                        </a:spcBef>
                        <a:spcAft>
                          <a:spcPts val="0"/>
                        </a:spcAft>
                      </a:pPr>
                      <a:r>
                        <a:rPr lang="en-US" sz="1200" dirty="0" smtClean="0">
                          <a:effectLst/>
                          <a:latin typeface="+mn-lt"/>
                        </a:rPr>
                        <a:t>11</a:t>
                      </a:r>
                      <a:r>
                        <a:rPr lang="en-US" sz="1200" dirty="0" smtClean="0">
                          <a:effectLst/>
                          <a:latin typeface="+mn-lt"/>
                        </a:rPr>
                        <a:t>:18-11:23</a:t>
                      </a:r>
                      <a:endParaRPr lang="en-US" sz="1200" b="1" dirty="0">
                        <a:solidFill>
                          <a:schemeClr val="tx1">
                            <a:lumMod val="85000"/>
                            <a:lumOff val="15000"/>
                          </a:schemeClr>
                        </a:solidFill>
                        <a:effectLst/>
                        <a:latin typeface="+mn-lt"/>
                        <a:ea typeface="Times New Roman"/>
                        <a:cs typeface="Times New Roman"/>
                      </a:endParaRPr>
                    </a:p>
                  </a:txBody>
                  <a:tcPr marL="182880" marR="57150" marT="57150" marB="57150" anchor="ctr"/>
                </a:tc>
                <a:tc>
                  <a:txBody>
                    <a:bodyPr/>
                    <a:lstStyle/>
                    <a:p>
                      <a:pPr marL="0" marR="0" algn="l">
                        <a:lnSpc>
                          <a:spcPct val="115000"/>
                        </a:lnSpc>
                        <a:spcBef>
                          <a:spcPts val="0"/>
                        </a:spcBef>
                        <a:spcAft>
                          <a:spcPts val="0"/>
                        </a:spcAft>
                      </a:pPr>
                      <a:r>
                        <a:rPr lang="en-US" sz="1200" dirty="0" smtClean="0">
                          <a:effectLst/>
                          <a:latin typeface="+mn-lt"/>
                        </a:rPr>
                        <a:t>Bathroom Break</a:t>
                      </a:r>
                      <a:endParaRPr lang="en-US" sz="1200" b="0" dirty="0">
                        <a:solidFill>
                          <a:schemeClr val="tx1">
                            <a:lumMod val="85000"/>
                            <a:lumOff val="15000"/>
                          </a:schemeClr>
                        </a:solidFill>
                        <a:effectLst/>
                        <a:latin typeface="+mn-lt"/>
                        <a:ea typeface="Times New Roman"/>
                        <a:cs typeface="Times New Roman"/>
                      </a:endParaRPr>
                    </a:p>
                  </a:txBody>
                  <a:tcPr marL="182880" marR="57150" marT="57150" marB="57150" anchor="ctr"/>
                </a:tc>
              </a:tr>
              <a:tr h="873077">
                <a:tc>
                  <a:txBody>
                    <a:bodyPr/>
                    <a:lstStyle/>
                    <a:p>
                      <a:pPr marL="0" marR="0" algn="l">
                        <a:lnSpc>
                          <a:spcPct val="115000"/>
                        </a:lnSpc>
                        <a:spcBef>
                          <a:spcPts val="0"/>
                        </a:spcBef>
                        <a:spcAft>
                          <a:spcPts val="0"/>
                        </a:spcAft>
                      </a:pPr>
                      <a:r>
                        <a:rPr lang="en-US" sz="1200" dirty="0" smtClean="0">
                          <a:effectLst/>
                          <a:latin typeface="+mn-lt"/>
                        </a:rPr>
                        <a:t>11:25-1:05</a:t>
                      </a:r>
                      <a:endParaRPr lang="en-US" sz="1200" b="1" dirty="0">
                        <a:solidFill>
                          <a:schemeClr val="tx1">
                            <a:lumMod val="85000"/>
                            <a:lumOff val="15000"/>
                          </a:schemeClr>
                        </a:solidFill>
                        <a:effectLst/>
                        <a:latin typeface="+mn-lt"/>
                        <a:ea typeface="Times New Roman"/>
                        <a:cs typeface="Times New Roman"/>
                      </a:endParaRPr>
                    </a:p>
                  </a:txBody>
                  <a:tcPr marL="182880" marR="57150" marT="57150" marB="57150" anchor="ctr"/>
                </a:tc>
                <a:tc>
                  <a:txBody>
                    <a:bodyPr/>
                    <a:lstStyle/>
                    <a:p>
                      <a:pPr marL="0" marR="0" algn="l">
                        <a:lnSpc>
                          <a:spcPct val="115000"/>
                        </a:lnSpc>
                        <a:spcBef>
                          <a:spcPts val="0"/>
                        </a:spcBef>
                        <a:spcAft>
                          <a:spcPts val="1000"/>
                        </a:spcAft>
                      </a:pPr>
                      <a:r>
                        <a:rPr lang="en-US" sz="1200" b="0" dirty="0" smtClean="0">
                          <a:solidFill>
                            <a:schemeClr val="tx1">
                              <a:lumMod val="85000"/>
                              <a:lumOff val="15000"/>
                            </a:schemeClr>
                          </a:solidFill>
                          <a:effectLst/>
                          <a:latin typeface="+mn-lt"/>
                          <a:ea typeface="Times New Roman"/>
                          <a:cs typeface="Times New Roman"/>
                        </a:rPr>
                        <a:t>ELA Instruction</a:t>
                      </a:r>
                      <a:r>
                        <a:rPr lang="en-US" sz="1200" b="0" baseline="0" dirty="0" smtClean="0">
                          <a:solidFill>
                            <a:schemeClr val="tx1">
                              <a:lumMod val="85000"/>
                              <a:lumOff val="15000"/>
                            </a:schemeClr>
                          </a:solidFill>
                          <a:effectLst/>
                          <a:latin typeface="+mn-lt"/>
                          <a:ea typeface="Times New Roman"/>
                          <a:cs typeface="Times New Roman"/>
                        </a:rPr>
                        <a:t> (Reading, Vocabulary, Grammar</a:t>
                      </a:r>
                      <a:endParaRPr lang="en-US" sz="1200" b="0" dirty="0">
                        <a:solidFill>
                          <a:schemeClr val="tx1">
                            <a:lumMod val="85000"/>
                            <a:lumOff val="15000"/>
                          </a:schemeClr>
                        </a:solidFill>
                        <a:effectLst/>
                        <a:latin typeface="+mn-lt"/>
                        <a:ea typeface="Times New Roman"/>
                        <a:cs typeface="Times New Roman"/>
                      </a:endParaRPr>
                    </a:p>
                  </a:txBody>
                  <a:tcPr marL="182880" marR="57150" marT="57150" marB="57150" anchor="ctr"/>
                </a:tc>
              </a:tr>
            </a:tbl>
          </a:graphicData>
        </a:graphic>
      </p:graphicFrame>
    </p:spTree>
    <p:extLst>
      <p:ext uri="{BB962C8B-B14F-4D97-AF65-F5344CB8AC3E}">
        <p14:creationId xmlns:p14="http://schemas.microsoft.com/office/powerpoint/2010/main" val="17720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latin typeface="Kristen ITC" pitchFamily="66" charset="0"/>
              </a:rPr>
              <a:t>Scissors</a:t>
            </a:r>
            <a:endParaRPr lang="en-US" sz="6000"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lstStyle/>
          <a:p>
            <a:r>
              <a:rPr lang="en-US" dirty="0" smtClean="0">
                <a:latin typeface="Kristen ITC" pitchFamily="66" charset="0"/>
              </a:rPr>
              <a:t>Keep </a:t>
            </a:r>
            <a:r>
              <a:rPr lang="en-US" dirty="0">
                <a:latin typeface="Kristen ITC" pitchFamily="66" charset="0"/>
              </a:rPr>
              <a:t>scissors in </a:t>
            </a:r>
            <a:r>
              <a:rPr lang="en-US" dirty="0" smtClean="0">
                <a:latin typeface="Kristen ITC" pitchFamily="66" charset="0"/>
              </a:rPr>
              <a:t>the table </a:t>
            </a:r>
            <a:r>
              <a:rPr lang="en-US" dirty="0">
                <a:latin typeface="Kristen ITC" pitchFamily="66" charset="0"/>
              </a:rPr>
              <a:t>tote until </a:t>
            </a:r>
            <a:r>
              <a:rPr lang="en-US" dirty="0" smtClean="0">
                <a:latin typeface="Kristen ITC" pitchFamily="66" charset="0"/>
              </a:rPr>
              <a:t>needed.</a:t>
            </a:r>
            <a:endParaRPr lang="en-US" dirty="0">
              <a:latin typeface="Kristen ITC" pitchFamily="66" charset="0"/>
            </a:endParaRPr>
          </a:p>
          <a:p>
            <a:r>
              <a:rPr lang="en-US" dirty="0" smtClean="0">
                <a:latin typeface="Kristen ITC" pitchFamily="66" charset="0"/>
              </a:rPr>
              <a:t>Return scissors </a:t>
            </a:r>
            <a:r>
              <a:rPr lang="en-US" dirty="0">
                <a:latin typeface="Kristen ITC" pitchFamily="66" charset="0"/>
              </a:rPr>
              <a:t>to tote when not </a:t>
            </a:r>
            <a:r>
              <a:rPr lang="en-US" dirty="0" smtClean="0">
                <a:latin typeface="Kristen ITC" pitchFamily="66" charset="0"/>
              </a:rPr>
              <a:t>in use.</a:t>
            </a:r>
            <a:endParaRPr lang="en-US" dirty="0">
              <a:latin typeface="Kristen ITC" pitchFamily="66" charset="0"/>
            </a:endParaRPr>
          </a:p>
          <a:p>
            <a:r>
              <a:rPr lang="en-US" dirty="0" smtClean="0">
                <a:latin typeface="Kristen ITC" pitchFamily="66" charset="0"/>
              </a:rPr>
              <a:t>Use scissors </a:t>
            </a:r>
            <a:r>
              <a:rPr lang="en-US" dirty="0">
                <a:latin typeface="Kristen ITC" pitchFamily="66" charset="0"/>
              </a:rPr>
              <a:t>properly. Don’t run </a:t>
            </a:r>
            <a:r>
              <a:rPr lang="en-US" dirty="0" smtClean="0">
                <a:latin typeface="Kristen ITC" pitchFamily="66" charset="0"/>
              </a:rPr>
              <a:t>with them</a:t>
            </a:r>
            <a:r>
              <a:rPr lang="en-US" dirty="0">
                <a:latin typeface="Kristen ITC" pitchFamily="66" charset="0"/>
              </a:rPr>
              <a:t>. Walk and carry </a:t>
            </a:r>
            <a:r>
              <a:rPr lang="en-US" dirty="0" smtClean="0">
                <a:latin typeface="Kristen ITC" pitchFamily="66" charset="0"/>
              </a:rPr>
              <a:t>them with the </a:t>
            </a:r>
            <a:r>
              <a:rPr lang="en-US" dirty="0">
                <a:latin typeface="Kristen ITC" pitchFamily="66" charset="0"/>
              </a:rPr>
              <a:t>point down.</a:t>
            </a:r>
          </a:p>
          <a:p>
            <a:r>
              <a:rPr lang="en-US" dirty="0" smtClean="0">
                <a:latin typeface="Kristen ITC" pitchFamily="66" charset="0"/>
              </a:rPr>
              <a:t>NEVER </a:t>
            </a:r>
            <a:r>
              <a:rPr lang="en-US" dirty="0">
                <a:latin typeface="Kristen ITC" pitchFamily="66" charset="0"/>
              </a:rPr>
              <a:t>act like you are going to </a:t>
            </a:r>
            <a:r>
              <a:rPr lang="en-US" dirty="0" smtClean="0">
                <a:latin typeface="Kristen ITC" pitchFamily="66" charset="0"/>
              </a:rPr>
              <a:t>cut someone.</a:t>
            </a:r>
            <a:endParaRPr lang="en-US" dirty="0">
              <a:latin typeface="Kristen ITC" pitchFamily="66" charset="0"/>
            </a:endParaRPr>
          </a:p>
          <a:p>
            <a:r>
              <a:rPr lang="en-US" dirty="0" smtClean="0">
                <a:latin typeface="Kristen ITC" pitchFamily="66" charset="0"/>
              </a:rPr>
              <a:t>Do </a:t>
            </a:r>
            <a:r>
              <a:rPr lang="en-US" dirty="0">
                <a:latin typeface="Kristen ITC" pitchFamily="66" charset="0"/>
              </a:rPr>
              <a:t>not cut </a:t>
            </a:r>
            <a:r>
              <a:rPr lang="en-US" dirty="0" smtClean="0">
                <a:latin typeface="Kristen ITC" pitchFamily="66" charset="0"/>
              </a:rPr>
              <a:t>your hair, clothes or anyone else’s hair or clothes</a:t>
            </a:r>
            <a:r>
              <a:rPr lang="en-US" dirty="0">
                <a:latin typeface="Kristen ITC" pitchFamily="66" charset="0"/>
              </a:rPr>
              <a:t>.</a:t>
            </a:r>
          </a:p>
          <a:p>
            <a:pPr lvl="0"/>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4506">
            <a:off x="8311318" y="4574364"/>
            <a:ext cx="1813232" cy="181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Kristen ITC" pitchFamily="66" charset="0"/>
              </a:rPr>
              <a:t>Glue</a:t>
            </a:r>
            <a:endParaRPr lang="en-US" sz="48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lstStyle/>
          <a:p>
            <a:r>
              <a:rPr lang="en-US" dirty="0" smtClean="0">
                <a:latin typeface="Kristen ITC" pitchFamily="66" charset="0"/>
              </a:rPr>
              <a:t>Keep </a:t>
            </a:r>
            <a:r>
              <a:rPr lang="en-US" dirty="0">
                <a:latin typeface="Kristen ITC" pitchFamily="66" charset="0"/>
              </a:rPr>
              <a:t>glue </a:t>
            </a:r>
            <a:r>
              <a:rPr lang="en-US" dirty="0" smtClean="0">
                <a:latin typeface="Kristen ITC" pitchFamily="66" charset="0"/>
              </a:rPr>
              <a:t>in the </a:t>
            </a:r>
            <a:r>
              <a:rPr lang="en-US" dirty="0">
                <a:latin typeface="Kristen ITC" pitchFamily="66" charset="0"/>
              </a:rPr>
              <a:t>table tote until needed.</a:t>
            </a:r>
          </a:p>
          <a:p>
            <a:r>
              <a:rPr lang="en-US" dirty="0" smtClean="0">
                <a:latin typeface="Kristen ITC" pitchFamily="66" charset="0"/>
              </a:rPr>
              <a:t>Set </a:t>
            </a:r>
            <a:r>
              <a:rPr lang="en-US" dirty="0">
                <a:latin typeface="Kristen ITC" pitchFamily="66" charset="0"/>
              </a:rPr>
              <a:t>glue in </a:t>
            </a:r>
            <a:r>
              <a:rPr lang="en-US" dirty="0" smtClean="0">
                <a:latin typeface="Kristen ITC" pitchFamily="66" charset="0"/>
              </a:rPr>
              <a:t>the middle </a:t>
            </a:r>
            <a:r>
              <a:rPr lang="en-US" dirty="0">
                <a:latin typeface="Kristen ITC" pitchFamily="66" charset="0"/>
              </a:rPr>
              <a:t>and share </a:t>
            </a:r>
            <a:r>
              <a:rPr lang="en-US" dirty="0" smtClean="0">
                <a:latin typeface="Kristen ITC" pitchFamily="66" charset="0"/>
              </a:rPr>
              <a:t>with neighbor</a:t>
            </a:r>
            <a:r>
              <a:rPr lang="en-US" dirty="0">
                <a:latin typeface="Kristen ITC" pitchFamily="66" charset="0"/>
              </a:rPr>
              <a:t>.</a:t>
            </a:r>
          </a:p>
          <a:p>
            <a:r>
              <a:rPr lang="en-US" dirty="0" smtClean="0">
                <a:latin typeface="Kristen ITC" pitchFamily="66" charset="0"/>
              </a:rPr>
              <a:t>Only </a:t>
            </a:r>
            <a:r>
              <a:rPr lang="en-US" dirty="0">
                <a:latin typeface="Kristen ITC" pitchFamily="66" charset="0"/>
              </a:rPr>
              <a:t>use small amounts of glue.</a:t>
            </a:r>
          </a:p>
          <a:p>
            <a:r>
              <a:rPr lang="en-US" dirty="0" smtClean="0">
                <a:latin typeface="Kristen ITC" pitchFamily="66" charset="0"/>
              </a:rPr>
              <a:t>Close </a:t>
            </a:r>
            <a:r>
              <a:rPr lang="en-US" dirty="0">
                <a:latin typeface="Kristen ITC" pitchFamily="66" charset="0"/>
              </a:rPr>
              <a:t>lid and have </a:t>
            </a:r>
            <a:r>
              <a:rPr lang="en-US" dirty="0" smtClean="0">
                <a:latin typeface="Kristen ITC" pitchFamily="66" charset="0"/>
              </a:rPr>
              <a:t>the glue ready </a:t>
            </a:r>
            <a:r>
              <a:rPr lang="en-US" dirty="0">
                <a:latin typeface="Kristen ITC" pitchFamily="66" charset="0"/>
              </a:rPr>
              <a:t>for helper </a:t>
            </a:r>
            <a:r>
              <a:rPr lang="en-US" dirty="0" smtClean="0">
                <a:latin typeface="Kristen ITC" pitchFamily="66" charset="0"/>
              </a:rPr>
              <a:t>to pick up </a:t>
            </a:r>
            <a:r>
              <a:rPr lang="en-US" dirty="0">
                <a:latin typeface="Kristen ITC" pitchFamily="66" charset="0"/>
              </a:rPr>
              <a:t>when finished.</a:t>
            </a:r>
          </a:p>
          <a:p>
            <a:pPr lvl="0"/>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25" y="3906012"/>
            <a:ext cx="2609850" cy="1752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Kristen ITC" pitchFamily="66" charset="0"/>
              </a:rPr>
              <a:t>Markers</a:t>
            </a:r>
            <a:endParaRPr lang="en-US" sz="48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lstStyle/>
          <a:p>
            <a:r>
              <a:rPr lang="en-US" dirty="0" smtClean="0">
                <a:latin typeface="Kristen ITC" pitchFamily="66" charset="0"/>
              </a:rPr>
              <a:t>Keep </a:t>
            </a:r>
            <a:r>
              <a:rPr lang="en-US" dirty="0">
                <a:latin typeface="Kristen ITC" pitchFamily="66" charset="0"/>
              </a:rPr>
              <a:t>markers in special cubby when </a:t>
            </a:r>
            <a:r>
              <a:rPr lang="en-US" dirty="0" smtClean="0">
                <a:latin typeface="Kristen ITC" pitchFamily="66" charset="0"/>
              </a:rPr>
              <a:t>not using</a:t>
            </a:r>
            <a:r>
              <a:rPr lang="en-US" dirty="0">
                <a:latin typeface="Kristen ITC" pitchFamily="66" charset="0"/>
              </a:rPr>
              <a:t>.</a:t>
            </a:r>
          </a:p>
          <a:p>
            <a:r>
              <a:rPr lang="en-US" dirty="0" smtClean="0">
                <a:latin typeface="Kristen ITC" pitchFamily="66" charset="0"/>
              </a:rPr>
              <a:t>Only </a:t>
            </a:r>
            <a:r>
              <a:rPr lang="en-US" dirty="0">
                <a:latin typeface="Kristen ITC" pitchFamily="66" charset="0"/>
              </a:rPr>
              <a:t>get </a:t>
            </a:r>
            <a:r>
              <a:rPr lang="en-US" dirty="0" smtClean="0">
                <a:latin typeface="Kristen ITC" pitchFamily="66" charset="0"/>
              </a:rPr>
              <a:t>the markers </a:t>
            </a:r>
            <a:r>
              <a:rPr lang="en-US" dirty="0">
                <a:latin typeface="Kristen ITC" pitchFamily="66" charset="0"/>
              </a:rPr>
              <a:t>when </a:t>
            </a:r>
            <a:r>
              <a:rPr lang="en-US" dirty="0" smtClean="0">
                <a:latin typeface="Kristen ITC" pitchFamily="66" charset="0"/>
              </a:rPr>
              <a:t>the teacher </a:t>
            </a:r>
            <a:r>
              <a:rPr lang="en-US" dirty="0">
                <a:latin typeface="Kristen ITC" pitchFamily="66" charset="0"/>
              </a:rPr>
              <a:t>says </a:t>
            </a:r>
            <a:r>
              <a:rPr lang="en-US" dirty="0" smtClean="0">
                <a:latin typeface="Kristen ITC" pitchFamily="66" charset="0"/>
              </a:rPr>
              <a:t>you may </a:t>
            </a:r>
            <a:r>
              <a:rPr lang="en-US" dirty="0">
                <a:latin typeface="Kristen ITC" pitchFamily="66" charset="0"/>
              </a:rPr>
              <a:t>use them.</a:t>
            </a:r>
          </a:p>
          <a:p>
            <a:r>
              <a:rPr lang="en-US" dirty="0" smtClean="0">
                <a:latin typeface="Kristen ITC" pitchFamily="66" charset="0"/>
              </a:rPr>
              <a:t>Make </a:t>
            </a:r>
            <a:r>
              <a:rPr lang="en-US" dirty="0">
                <a:latin typeface="Kristen ITC" pitchFamily="66" charset="0"/>
              </a:rPr>
              <a:t>sure </a:t>
            </a:r>
            <a:r>
              <a:rPr lang="en-US" dirty="0" smtClean="0">
                <a:latin typeface="Kristen ITC" pitchFamily="66" charset="0"/>
              </a:rPr>
              <a:t>your marker is not </a:t>
            </a:r>
            <a:r>
              <a:rPr lang="en-US" dirty="0">
                <a:latin typeface="Kristen ITC" pitchFamily="66" charset="0"/>
              </a:rPr>
              <a:t>going </a:t>
            </a:r>
            <a:r>
              <a:rPr lang="en-US" dirty="0" smtClean="0">
                <a:latin typeface="Kristen ITC" pitchFamily="66" charset="0"/>
              </a:rPr>
              <a:t>through the paper </a:t>
            </a:r>
            <a:r>
              <a:rPr lang="en-US" dirty="0">
                <a:latin typeface="Kristen ITC" pitchFamily="66" charset="0"/>
              </a:rPr>
              <a:t>onto the table. Get old paper or newspaper if needed.</a:t>
            </a:r>
          </a:p>
          <a:p>
            <a:r>
              <a:rPr lang="en-US" dirty="0" smtClean="0">
                <a:latin typeface="Kristen ITC" pitchFamily="66" charset="0"/>
              </a:rPr>
              <a:t>Only take the </a:t>
            </a:r>
            <a:r>
              <a:rPr lang="en-US" dirty="0">
                <a:latin typeface="Kristen ITC" pitchFamily="66" charset="0"/>
              </a:rPr>
              <a:t>lid off </a:t>
            </a:r>
            <a:r>
              <a:rPr lang="en-US" dirty="0" smtClean="0">
                <a:latin typeface="Kristen ITC" pitchFamily="66" charset="0"/>
              </a:rPr>
              <a:t>of the marker when using it </a:t>
            </a:r>
            <a:r>
              <a:rPr lang="en-US" dirty="0">
                <a:latin typeface="Kristen ITC" pitchFamily="66" charset="0"/>
              </a:rPr>
              <a:t>and </a:t>
            </a:r>
            <a:r>
              <a:rPr lang="en-US" dirty="0" smtClean="0">
                <a:latin typeface="Kristen ITC" pitchFamily="66" charset="0"/>
              </a:rPr>
              <a:t>put the lid back on the marker when </a:t>
            </a:r>
            <a:r>
              <a:rPr lang="en-US" dirty="0">
                <a:latin typeface="Kristen ITC" pitchFamily="66" charset="0"/>
              </a:rPr>
              <a:t>finished.</a:t>
            </a:r>
          </a:p>
          <a:p>
            <a:r>
              <a:rPr lang="en-US" dirty="0" smtClean="0">
                <a:latin typeface="Kristen ITC" pitchFamily="66" charset="0"/>
              </a:rPr>
              <a:t>Do </a:t>
            </a:r>
            <a:r>
              <a:rPr lang="en-US" dirty="0">
                <a:latin typeface="Kristen ITC" pitchFamily="66" charset="0"/>
              </a:rPr>
              <a:t>not mark on hands, skin, clothes, </a:t>
            </a:r>
            <a:r>
              <a:rPr lang="en-US" dirty="0" smtClean="0">
                <a:latin typeface="Kristen ITC" pitchFamily="66" charset="0"/>
              </a:rPr>
              <a:t>or other </a:t>
            </a:r>
            <a:r>
              <a:rPr lang="en-US" dirty="0">
                <a:latin typeface="Kristen ITC" pitchFamily="66" charset="0"/>
              </a:rPr>
              <a:t>objects.</a:t>
            </a:r>
          </a:p>
          <a:p>
            <a:r>
              <a:rPr lang="en-US" dirty="0" smtClean="0">
                <a:latin typeface="Kristen ITC" pitchFamily="66" charset="0"/>
              </a:rPr>
              <a:t>Return </a:t>
            </a:r>
            <a:r>
              <a:rPr lang="en-US" dirty="0">
                <a:latin typeface="Kristen ITC" pitchFamily="66" charset="0"/>
              </a:rPr>
              <a:t>markers to special cubby </a:t>
            </a:r>
            <a:r>
              <a:rPr lang="en-US" dirty="0" smtClean="0">
                <a:latin typeface="Kristen ITC" pitchFamily="66" charset="0"/>
              </a:rPr>
              <a:t>when finished</a:t>
            </a:r>
            <a:r>
              <a:rPr lang="en-US" dirty="0">
                <a:latin typeface="Kristen ITC" pitchFamily="66" charset="0"/>
              </a:rPr>
              <a:t>.</a:t>
            </a:r>
          </a:p>
          <a:p>
            <a:pPr lvl="0"/>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505" y="4135005"/>
            <a:ext cx="1609154" cy="251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Kristen ITC" pitchFamily="66" charset="0"/>
              </a:rPr>
              <a:t>Library Procedure</a:t>
            </a:r>
            <a:endParaRPr lang="en-US" sz="4800" b="1" dirty="0">
              <a:latin typeface="Kristen ITC" pitchFamily="66" charset="0"/>
            </a:endParaRPr>
          </a:p>
        </p:txBody>
      </p:sp>
      <p:sp>
        <p:nvSpPr>
          <p:cNvPr id="2" name="Content Placeholder 1"/>
          <p:cNvSpPr>
            <a:spLocks noGrp="1"/>
          </p:cNvSpPr>
          <p:nvPr>
            <p:ph idx="4294967295"/>
          </p:nvPr>
        </p:nvSpPr>
        <p:spPr>
          <a:xfrm>
            <a:off x="1121664" y="1304544"/>
            <a:ext cx="9534145" cy="4565969"/>
          </a:xfrm>
          <a:prstGeom prst="rect">
            <a:avLst/>
          </a:prstGeom>
        </p:spPr>
        <p:txBody>
          <a:bodyPr>
            <a:normAutofit/>
          </a:bodyPr>
          <a:lstStyle/>
          <a:p>
            <a:r>
              <a:rPr lang="en-US" sz="2800" dirty="0" smtClean="0">
                <a:latin typeface="Kristen ITC" pitchFamily="66" charset="0"/>
              </a:rPr>
              <a:t>Each </a:t>
            </a:r>
            <a:r>
              <a:rPr lang="en-US" sz="2800" dirty="0">
                <a:latin typeface="Kristen ITC" pitchFamily="66" charset="0"/>
              </a:rPr>
              <a:t>child may check out 1 book at </a:t>
            </a:r>
            <a:r>
              <a:rPr lang="en-US" sz="2800" dirty="0" smtClean="0">
                <a:latin typeface="Kristen ITC" pitchFamily="66" charset="0"/>
              </a:rPr>
              <a:t>the main desk</a:t>
            </a:r>
            <a:r>
              <a:rPr lang="en-US" sz="2800" dirty="0">
                <a:latin typeface="Kristen ITC" pitchFamily="66" charset="0"/>
              </a:rPr>
              <a:t>.</a:t>
            </a:r>
          </a:p>
          <a:p>
            <a:r>
              <a:rPr lang="en-US" sz="2800" dirty="0" smtClean="0">
                <a:latin typeface="Kristen ITC" pitchFamily="66" charset="0"/>
              </a:rPr>
              <a:t> </a:t>
            </a:r>
            <a:r>
              <a:rPr lang="en-US" sz="2800" dirty="0">
                <a:latin typeface="Kristen ITC" pitchFamily="66" charset="0"/>
              </a:rPr>
              <a:t>When you return your book, you may </a:t>
            </a:r>
            <a:r>
              <a:rPr lang="en-US" sz="2800" dirty="0" smtClean="0">
                <a:latin typeface="Kristen ITC" pitchFamily="66" charset="0"/>
              </a:rPr>
              <a:t>get another </a:t>
            </a:r>
            <a:r>
              <a:rPr lang="en-US" sz="2800" dirty="0">
                <a:latin typeface="Kristen ITC" pitchFamily="66" charset="0"/>
              </a:rPr>
              <a:t>one. </a:t>
            </a:r>
            <a:endParaRPr lang="en-US" sz="2800" dirty="0" smtClean="0">
              <a:latin typeface="Kristen ITC" pitchFamily="66" charset="0"/>
            </a:endParaRPr>
          </a:p>
          <a:p>
            <a:r>
              <a:rPr lang="en-US" sz="2800" dirty="0" smtClean="0">
                <a:latin typeface="Kristen ITC" pitchFamily="66" charset="0"/>
              </a:rPr>
              <a:t>Enter </a:t>
            </a:r>
            <a:r>
              <a:rPr lang="en-US" sz="2800" dirty="0" smtClean="0">
                <a:latin typeface="Kristen ITC" pitchFamily="66" charset="0"/>
              </a:rPr>
              <a:t>the library</a:t>
            </a:r>
            <a:r>
              <a:rPr lang="en-US" sz="2800" dirty="0">
                <a:latin typeface="Kristen ITC" pitchFamily="66" charset="0"/>
              </a:rPr>
              <a:t>, stay in line and drop </a:t>
            </a:r>
            <a:r>
              <a:rPr lang="en-US" sz="2800" dirty="0" smtClean="0">
                <a:latin typeface="Kristen ITC" pitchFamily="66" charset="0"/>
              </a:rPr>
              <a:t>your book in the return </a:t>
            </a:r>
            <a:r>
              <a:rPr lang="en-US" sz="2800" dirty="0">
                <a:latin typeface="Kristen ITC" pitchFamily="66" charset="0"/>
              </a:rPr>
              <a:t>drop one at a time.</a:t>
            </a:r>
          </a:p>
          <a:p>
            <a:r>
              <a:rPr lang="en-US" sz="2800" dirty="0" smtClean="0">
                <a:latin typeface="Kristen ITC" pitchFamily="66" charset="0"/>
              </a:rPr>
              <a:t>Go </a:t>
            </a:r>
            <a:r>
              <a:rPr lang="en-US" sz="2800" dirty="0">
                <a:latin typeface="Kristen ITC" pitchFamily="66" charset="0"/>
              </a:rPr>
              <a:t>sit quietly </a:t>
            </a:r>
            <a:r>
              <a:rPr lang="en-US" sz="2800" dirty="0" smtClean="0">
                <a:latin typeface="Kristen ITC" pitchFamily="66" charset="0"/>
              </a:rPr>
              <a:t>as </a:t>
            </a:r>
            <a:r>
              <a:rPr lang="en-US" sz="2800" dirty="0" smtClean="0">
                <a:latin typeface="Kristen ITC" pitchFamily="66" charset="0"/>
              </a:rPr>
              <a:t>the </a:t>
            </a:r>
            <a:r>
              <a:rPr lang="en-US" sz="2800" dirty="0">
                <a:latin typeface="Kristen ITC" pitchFamily="66" charset="0"/>
              </a:rPr>
              <a:t>librarian </a:t>
            </a:r>
            <a:r>
              <a:rPr lang="en-US" sz="2800" dirty="0" smtClean="0">
                <a:latin typeface="Kristen ITC" pitchFamily="66" charset="0"/>
              </a:rPr>
              <a:t>directs.</a:t>
            </a:r>
            <a:endParaRPr lang="en-US" sz="2800" dirty="0">
              <a:latin typeface="Kristen ITC" pitchFamily="66" charset="0"/>
            </a:endParaRPr>
          </a:p>
          <a:p>
            <a:r>
              <a:rPr lang="en-US" sz="2800" dirty="0" smtClean="0">
                <a:latin typeface="Kristen ITC" pitchFamily="66" charset="0"/>
              </a:rPr>
              <a:t>Look </a:t>
            </a:r>
            <a:r>
              <a:rPr lang="en-US" sz="2800" dirty="0">
                <a:latin typeface="Kristen ITC" pitchFamily="66" charset="0"/>
              </a:rPr>
              <a:t>at </a:t>
            </a:r>
            <a:r>
              <a:rPr lang="en-US" sz="2800" dirty="0" smtClean="0">
                <a:latin typeface="Kristen ITC" pitchFamily="66" charset="0"/>
              </a:rPr>
              <a:t>the books </a:t>
            </a:r>
            <a:r>
              <a:rPr lang="en-US" sz="2800" dirty="0">
                <a:latin typeface="Kristen ITC" pitchFamily="66" charset="0"/>
              </a:rPr>
              <a:t>and decide on one. If </a:t>
            </a:r>
            <a:r>
              <a:rPr lang="en-US" sz="2800" dirty="0" smtClean="0">
                <a:latin typeface="Kristen ITC" pitchFamily="66" charset="0"/>
              </a:rPr>
              <a:t>you get a book from the </a:t>
            </a:r>
            <a:r>
              <a:rPr lang="en-US" sz="2800" dirty="0">
                <a:latin typeface="Kristen ITC" pitchFamily="66" charset="0"/>
              </a:rPr>
              <a:t>case, return </a:t>
            </a:r>
            <a:r>
              <a:rPr lang="en-US" sz="2800" dirty="0" smtClean="0">
                <a:latin typeface="Kristen ITC" pitchFamily="66" charset="0"/>
              </a:rPr>
              <a:t>it to </a:t>
            </a:r>
            <a:r>
              <a:rPr lang="en-US" sz="2800" dirty="0">
                <a:latin typeface="Kristen ITC" pitchFamily="66" charset="0"/>
              </a:rPr>
              <a:t>same place.</a:t>
            </a:r>
          </a:p>
          <a:p>
            <a:pPr marL="45720" indent="0">
              <a:buNone/>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464" y="387393"/>
            <a:ext cx="2577275" cy="19655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Kristen ITC" pitchFamily="66" charset="0"/>
              </a:rPr>
              <a:t>Library Procedure</a:t>
            </a:r>
            <a:endParaRPr lang="en-US" sz="4800" b="1" dirty="0">
              <a:latin typeface="Kristen ITC" pitchFamily="66" charset="0"/>
            </a:endParaRPr>
          </a:p>
        </p:txBody>
      </p:sp>
      <p:sp>
        <p:nvSpPr>
          <p:cNvPr id="2" name="Content Placeholder 1"/>
          <p:cNvSpPr>
            <a:spLocks noGrp="1"/>
          </p:cNvSpPr>
          <p:nvPr>
            <p:ph idx="4294967295"/>
          </p:nvPr>
        </p:nvSpPr>
        <p:spPr>
          <a:xfrm>
            <a:off x="1121664" y="1304544"/>
            <a:ext cx="9534145" cy="4565969"/>
          </a:xfrm>
          <a:prstGeom prst="rect">
            <a:avLst/>
          </a:prstGeom>
        </p:spPr>
        <p:txBody>
          <a:bodyPr>
            <a:normAutofit fontScale="92500" lnSpcReduction="20000"/>
          </a:bodyPr>
          <a:lstStyle/>
          <a:p>
            <a:r>
              <a:rPr lang="en-US" sz="2800" dirty="0" smtClean="0"/>
              <a:t>Take </a:t>
            </a:r>
            <a:r>
              <a:rPr lang="en-US" sz="2800" dirty="0" smtClean="0"/>
              <a:t>the chosen book </a:t>
            </a:r>
            <a:r>
              <a:rPr lang="en-US" sz="2800" dirty="0"/>
              <a:t>to </a:t>
            </a:r>
            <a:r>
              <a:rPr lang="en-US" sz="2800" dirty="0" smtClean="0"/>
              <a:t>the main </a:t>
            </a:r>
            <a:r>
              <a:rPr lang="en-US" sz="2800" dirty="0"/>
              <a:t>desk to be checked out</a:t>
            </a:r>
            <a:r>
              <a:rPr lang="en-US" sz="2800" dirty="0" smtClean="0"/>
              <a:t>. </a:t>
            </a:r>
            <a:endParaRPr lang="en-US" sz="2800" dirty="0"/>
          </a:p>
          <a:p>
            <a:r>
              <a:rPr lang="en-US" sz="2800" dirty="0" smtClean="0"/>
              <a:t>Wait </a:t>
            </a:r>
            <a:r>
              <a:rPr lang="en-US" sz="2800" dirty="0"/>
              <a:t>quietly in line with </a:t>
            </a:r>
            <a:r>
              <a:rPr lang="en-US" sz="2800" dirty="0" smtClean="0"/>
              <a:t>your book </a:t>
            </a:r>
            <a:r>
              <a:rPr lang="en-US" sz="2800" dirty="0"/>
              <a:t>and </a:t>
            </a:r>
            <a:r>
              <a:rPr lang="en-US" sz="2800" dirty="0" smtClean="0"/>
              <a:t>wait for the teacher </a:t>
            </a:r>
            <a:r>
              <a:rPr lang="en-US" sz="2800" dirty="0"/>
              <a:t>to come pick you up.</a:t>
            </a:r>
          </a:p>
          <a:p>
            <a:r>
              <a:rPr lang="en-US" sz="2800" dirty="0" smtClean="0"/>
              <a:t>Remember </a:t>
            </a:r>
            <a:r>
              <a:rPr lang="en-US" sz="2800" dirty="0"/>
              <a:t>to </a:t>
            </a:r>
            <a:r>
              <a:rPr lang="en-US" sz="2800" dirty="0" smtClean="0"/>
              <a:t>use your  </a:t>
            </a:r>
            <a:r>
              <a:rPr lang="en-US" sz="2800" dirty="0"/>
              <a:t>quietest voice </a:t>
            </a:r>
            <a:r>
              <a:rPr lang="en-US" sz="2800" dirty="0" smtClean="0"/>
              <a:t>in library</a:t>
            </a:r>
            <a:r>
              <a:rPr lang="en-US" sz="2800" dirty="0"/>
              <a:t>.</a:t>
            </a:r>
          </a:p>
          <a:p>
            <a:r>
              <a:rPr lang="en-US" sz="2800" dirty="0" smtClean="0"/>
              <a:t>Do not run or play in the library</a:t>
            </a:r>
            <a:r>
              <a:rPr lang="en-US" sz="2800" dirty="0" smtClean="0"/>
              <a:t>.</a:t>
            </a:r>
          </a:p>
          <a:p>
            <a:pPr>
              <a:lnSpc>
                <a:spcPct val="90000"/>
              </a:lnSpc>
              <a:defRPr/>
            </a:pPr>
            <a:r>
              <a:rPr lang="en-US" sz="2800" dirty="0"/>
              <a:t>All students will be required to read and pass a test on two Accelerated Reader books each nine weeks.  These grades will be counted as a test grade in my grade book.</a:t>
            </a:r>
          </a:p>
          <a:p>
            <a:pPr>
              <a:lnSpc>
                <a:spcPct val="90000"/>
              </a:lnSpc>
              <a:defRPr/>
            </a:pPr>
            <a:r>
              <a:rPr lang="en-US" sz="2800" dirty="0"/>
              <a:t>If the student fails to meet this requirement they will receive a zero for a test grade in my grade book.</a:t>
            </a:r>
          </a:p>
          <a:p>
            <a:endParaRPr lang="en-US" sz="2800" dirty="0" smtClean="0">
              <a:latin typeface="Kristen ITC" pitchFamily="66" charset="0"/>
            </a:endParaRP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464" y="387393"/>
            <a:ext cx="2577275" cy="19655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229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6048" y="152062"/>
            <a:ext cx="9133730" cy="1233424"/>
          </a:xfrm>
        </p:spPr>
        <p:txBody>
          <a:bodyPr>
            <a:normAutofit/>
          </a:bodyPr>
          <a:lstStyle/>
          <a:p>
            <a:r>
              <a:rPr lang="en-US" sz="4400" b="1" dirty="0" smtClean="0">
                <a:latin typeface="Kristen ITC" pitchFamily="66" charset="0"/>
              </a:rPr>
              <a:t>Fire or Storm Drill</a:t>
            </a:r>
            <a:endParaRPr lang="en-US" sz="4400" b="1" dirty="0">
              <a:latin typeface="Kristen ITC" pitchFamily="66" charset="0"/>
            </a:endParaRPr>
          </a:p>
        </p:txBody>
      </p:sp>
      <p:sp>
        <p:nvSpPr>
          <p:cNvPr id="2" name="Content Placeholder 1"/>
          <p:cNvSpPr>
            <a:spLocks noGrp="1"/>
          </p:cNvSpPr>
          <p:nvPr>
            <p:ph idx="4294967295"/>
          </p:nvPr>
        </p:nvSpPr>
        <p:spPr>
          <a:xfrm>
            <a:off x="877825" y="1448182"/>
            <a:ext cx="9144000" cy="4068763"/>
          </a:xfrm>
          <a:prstGeom prst="rect">
            <a:avLst/>
          </a:prstGeom>
        </p:spPr>
        <p:txBody>
          <a:bodyPr>
            <a:normAutofit fontScale="92500" lnSpcReduction="20000"/>
          </a:bodyPr>
          <a:lstStyle/>
          <a:p>
            <a:r>
              <a:rPr lang="en-US" dirty="0" smtClean="0">
                <a:latin typeface="Kristen ITC" pitchFamily="66" charset="0"/>
              </a:rPr>
              <a:t>Remain </a:t>
            </a:r>
            <a:r>
              <a:rPr lang="en-US" dirty="0">
                <a:latin typeface="Kristen ITC" pitchFamily="66" charset="0"/>
              </a:rPr>
              <a:t>calm at signal. Listen and </a:t>
            </a:r>
            <a:r>
              <a:rPr lang="en-US" dirty="0" smtClean="0">
                <a:latin typeface="Kristen ITC" pitchFamily="66" charset="0"/>
              </a:rPr>
              <a:t>follow directions</a:t>
            </a:r>
            <a:endParaRPr lang="en-US" dirty="0">
              <a:latin typeface="Kristen ITC" pitchFamily="66" charset="0"/>
            </a:endParaRPr>
          </a:p>
          <a:p>
            <a:r>
              <a:rPr lang="en-US" dirty="0" smtClean="0">
                <a:latin typeface="Kristen ITC" pitchFamily="66" charset="0"/>
              </a:rPr>
              <a:t>If </a:t>
            </a:r>
            <a:r>
              <a:rPr lang="en-US" dirty="0">
                <a:latin typeface="Kristen ITC" pitchFamily="66" charset="0"/>
              </a:rPr>
              <a:t>fire bell </a:t>
            </a:r>
            <a:r>
              <a:rPr lang="en-US" dirty="0" smtClean="0">
                <a:latin typeface="Kristen ITC" pitchFamily="66" charset="0"/>
              </a:rPr>
              <a:t>sounds(continuous </a:t>
            </a:r>
            <a:r>
              <a:rPr lang="en-US" dirty="0">
                <a:latin typeface="Kristen ITC" pitchFamily="66" charset="0"/>
              </a:rPr>
              <a:t>ring)immediately go to door </a:t>
            </a:r>
            <a:r>
              <a:rPr lang="en-US" dirty="0" smtClean="0">
                <a:latin typeface="Kristen ITC" pitchFamily="66" charset="0"/>
              </a:rPr>
              <a:t>and push in chairs quickly. Do not </a:t>
            </a:r>
            <a:r>
              <a:rPr lang="en-US" dirty="0">
                <a:latin typeface="Kristen ITC" pitchFamily="66" charset="0"/>
              </a:rPr>
              <a:t>run or panic. </a:t>
            </a:r>
            <a:r>
              <a:rPr lang="en-US" dirty="0" smtClean="0">
                <a:latin typeface="Kristen ITC" pitchFamily="66" charset="0"/>
              </a:rPr>
              <a:t>Exit calmly </a:t>
            </a:r>
            <a:r>
              <a:rPr lang="en-US" dirty="0">
                <a:latin typeface="Kristen ITC" pitchFamily="66" charset="0"/>
              </a:rPr>
              <a:t>by cooperating and helping with others. Last person out should </a:t>
            </a:r>
            <a:r>
              <a:rPr lang="en-US" dirty="0" smtClean="0">
                <a:latin typeface="Kristen ITC" pitchFamily="66" charset="0"/>
              </a:rPr>
              <a:t>shut door </a:t>
            </a:r>
            <a:r>
              <a:rPr lang="en-US" dirty="0">
                <a:latin typeface="Kristen ITC" pitchFamily="66" charset="0"/>
              </a:rPr>
              <a:t>if possible.</a:t>
            </a:r>
          </a:p>
          <a:p>
            <a:r>
              <a:rPr lang="en-US" dirty="0" smtClean="0">
                <a:latin typeface="Kristen ITC" pitchFamily="66" charset="0"/>
              </a:rPr>
              <a:t>Exit </a:t>
            </a:r>
            <a:r>
              <a:rPr lang="en-US" dirty="0">
                <a:latin typeface="Kristen ITC" pitchFamily="66" charset="0"/>
              </a:rPr>
              <a:t>classroom and go to outside door. Continue to designated area </a:t>
            </a:r>
            <a:r>
              <a:rPr lang="en-US" dirty="0" smtClean="0">
                <a:latin typeface="Kristen ITC" pitchFamily="66" charset="0"/>
              </a:rPr>
              <a:t>and follow the teacher </a:t>
            </a:r>
            <a:r>
              <a:rPr lang="en-US" dirty="0">
                <a:latin typeface="Kristen ITC" pitchFamily="66" charset="0"/>
              </a:rPr>
              <a:t>toward </a:t>
            </a:r>
            <a:r>
              <a:rPr lang="en-US" dirty="0" smtClean="0">
                <a:latin typeface="Kristen ITC" pitchFamily="66" charset="0"/>
              </a:rPr>
              <a:t>the parking </a:t>
            </a:r>
            <a:r>
              <a:rPr lang="en-US" dirty="0">
                <a:latin typeface="Kristen ITC" pitchFamily="66" charset="0"/>
              </a:rPr>
              <a:t>lot on the right. Immediately get in </a:t>
            </a:r>
            <a:r>
              <a:rPr lang="en-US" dirty="0" smtClean="0">
                <a:latin typeface="Kristen ITC" pitchFamily="66" charset="0"/>
              </a:rPr>
              <a:t>a straight </a:t>
            </a:r>
            <a:r>
              <a:rPr lang="en-US" dirty="0">
                <a:latin typeface="Kristen ITC" pitchFamily="66" charset="0"/>
              </a:rPr>
              <a:t>line </a:t>
            </a:r>
            <a:r>
              <a:rPr lang="en-US" dirty="0" smtClean="0">
                <a:latin typeface="Kristen ITC" pitchFamily="66" charset="0"/>
              </a:rPr>
              <a:t>and turn </a:t>
            </a:r>
            <a:r>
              <a:rPr lang="en-US" dirty="0">
                <a:latin typeface="Kristen ITC" pitchFamily="66" charset="0"/>
              </a:rPr>
              <a:t>to face </a:t>
            </a:r>
            <a:r>
              <a:rPr lang="en-US" dirty="0" smtClean="0">
                <a:latin typeface="Kristen ITC" pitchFamily="66" charset="0"/>
              </a:rPr>
              <a:t>the building </a:t>
            </a:r>
            <a:r>
              <a:rPr lang="en-US" dirty="0">
                <a:latin typeface="Kristen ITC" pitchFamily="66" charset="0"/>
              </a:rPr>
              <a:t>to help </a:t>
            </a:r>
            <a:r>
              <a:rPr lang="en-US" dirty="0" smtClean="0">
                <a:latin typeface="Kristen ITC" pitchFamily="66" charset="0"/>
              </a:rPr>
              <a:t>the teacher </a:t>
            </a:r>
            <a:r>
              <a:rPr lang="en-US" dirty="0">
                <a:latin typeface="Kristen ITC" pitchFamily="66" charset="0"/>
              </a:rPr>
              <a:t>make sure everyone is there. Be quiet </a:t>
            </a:r>
            <a:r>
              <a:rPr lang="en-US" dirty="0" smtClean="0">
                <a:latin typeface="Kristen ITC" pitchFamily="66" charset="0"/>
              </a:rPr>
              <a:t>and listen </a:t>
            </a:r>
            <a:r>
              <a:rPr lang="en-US" dirty="0">
                <a:latin typeface="Kristen ITC" pitchFamily="66" charset="0"/>
              </a:rPr>
              <a:t>to </a:t>
            </a:r>
            <a:r>
              <a:rPr lang="en-US" dirty="0" smtClean="0">
                <a:latin typeface="Kristen ITC" pitchFamily="66" charset="0"/>
              </a:rPr>
              <a:t>directions.</a:t>
            </a:r>
          </a:p>
          <a:p>
            <a:r>
              <a:rPr lang="en-US" dirty="0" smtClean="0">
                <a:latin typeface="Kristen ITC" pitchFamily="66" charset="0"/>
              </a:rPr>
              <a:t>If </a:t>
            </a:r>
            <a:r>
              <a:rPr lang="en-US" dirty="0">
                <a:latin typeface="Kristen ITC" pitchFamily="66" charset="0"/>
              </a:rPr>
              <a:t>not in room, go with </a:t>
            </a:r>
            <a:r>
              <a:rPr lang="en-US" dirty="0" smtClean="0">
                <a:latin typeface="Kristen ITC" pitchFamily="66" charset="0"/>
              </a:rPr>
              <a:t>the teacher </a:t>
            </a:r>
            <a:r>
              <a:rPr lang="en-US" dirty="0">
                <a:latin typeface="Kristen ITC" pitchFamily="66" charset="0"/>
              </a:rPr>
              <a:t>you </a:t>
            </a:r>
            <a:r>
              <a:rPr lang="en-US" dirty="0" smtClean="0">
                <a:latin typeface="Kristen ITC" pitchFamily="66" charset="0"/>
              </a:rPr>
              <a:t>are with</a:t>
            </a:r>
            <a:r>
              <a:rPr lang="en-US" dirty="0">
                <a:latin typeface="Kristen ITC" pitchFamily="66" charset="0"/>
              </a:rPr>
              <a:t>. Exit </a:t>
            </a:r>
            <a:r>
              <a:rPr lang="en-US" dirty="0" smtClean="0">
                <a:latin typeface="Kristen ITC" pitchFamily="66" charset="0"/>
              </a:rPr>
              <a:t>at the closest </a:t>
            </a:r>
            <a:r>
              <a:rPr lang="en-US" dirty="0">
                <a:latin typeface="Kristen ITC" pitchFamily="66" charset="0"/>
              </a:rPr>
              <a:t>exit and follow </a:t>
            </a:r>
            <a:r>
              <a:rPr lang="en-US" dirty="0" smtClean="0">
                <a:latin typeface="Kristen ITC" pitchFamily="66" charset="0"/>
              </a:rPr>
              <a:t>the teacher’s  </a:t>
            </a:r>
            <a:r>
              <a:rPr lang="en-US" dirty="0">
                <a:latin typeface="Kristen ITC" pitchFamily="66" charset="0"/>
              </a:rPr>
              <a:t>directions. </a:t>
            </a:r>
            <a:endParaRPr lang="en-US" dirty="0" smtClean="0">
              <a:latin typeface="Kristen ITC" pitchFamily="66" charset="0"/>
            </a:endParaRPr>
          </a:p>
          <a:p>
            <a:r>
              <a:rPr lang="en-US" dirty="0" smtClean="0">
                <a:latin typeface="Kristen ITC" pitchFamily="66" charset="0"/>
              </a:rPr>
              <a:t>If </a:t>
            </a:r>
            <a:r>
              <a:rPr lang="en-US" dirty="0">
                <a:latin typeface="Kristen ITC" pitchFamily="66" charset="0"/>
              </a:rPr>
              <a:t>you are in </a:t>
            </a:r>
            <a:r>
              <a:rPr lang="en-US" dirty="0" smtClean="0">
                <a:latin typeface="Kristen ITC" pitchFamily="66" charset="0"/>
              </a:rPr>
              <a:t>the hall </a:t>
            </a:r>
            <a:r>
              <a:rPr lang="en-US" dirty="0">
                <a:latin typeface="Kristen ITC" pitchFamily="66" charset="0"/>
              </a:rPr>
              <a:t>exit </a:t>
            </a:r>
            <a:r>
              <a:rPr lang="en-US" dirty="0" smtClean="0">
                <a:latin typeface="Kristen ITC" pitchFamily="66" charset="0"/>
              </a:rPr>
              <a:t>at the closest </a:t>
            </a:r>
            <a:r>
              <a:rPr lang="en-US" dirty="0">
                <a:latin typeface="Kristen ITC" pitchFamily="66" charset="0"/>
              </a:rPr>
              <a:t>exit </a:t>
            </a:r>
            <a:r>
              <a:rPr lang="en-US" dirty="0" smtClean="0">
                <a:latin typeface="Kristen ITC" pitchFamily="66" charset="0"/>
              </a:rPr>
              <a:t>and get with the </a:t>
            </a:r>
            <a:r>
              <a:rPr lang="en-US" dirty="0">
                <a:latin typeface="Kristen ITC" pitchFamily="66" charset="0"/>
              </a:rPr>
              <a:t>first teacher/adult you </a:t>
            </a:r>
            <a:r>
              <a:rPr lang="en-US" dirty="0" smtClean="0">
                <a:latin typeface="Kristen ITC" pitchFamily="66" charset="0"/>
              </a:rPr>
              <a:t>see </a:t>
            </a:r>
            <a:r>
              <a:rPr lang="en-US" dirty="0">
                <a:latin typeface="Kristen ITC" pitchFamily="66" charset="0"/>
              </a:rPr>
              <a:t>and tell them your name and </a:t>
            </a:r>
            <a:r>
              <a:rPr lang="en-US" dirty="0" smtClean="0">
                <a:latin typeface="Kristen ITC" pitchFamily="66" charset="0"/>
              </a:rPr>
              <a:t>assigned teacher.</a:t>
            </a:r>
            <a:endParaRPr lang="en-US" dirty="0">
              <a:latin typeface="Kristen ITC" pitchFamily="66"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297" y="3792284"/>
            <a:ext cx="1733550" cy="26384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0160" y="329184"/>
            <a:ext cx="9133730" cy="1233424"/>
          </a:xfrm>
        </p:spPr>
        <p:txBody>
          <a:bodyPr>
            <a:normAutofit/>
          </a:bodyPr>
          <a:lstStyle/>
          <a:p>
            <a:r>
              <a:rPr lang="en-US" sz="4400" b="1" dirty="0" smtClean="0">
                <a:latin typeface="Kristen ITC" pitchFamily="66" charset="0"/>
              </a:rPr>
              <a:t>Show and Tell Procedure</a:t>
            </a:r>
            <a:endParaRPr lang="en-US" sz="4400" b="1" dirty="0">
              <a:latin typeface="Kristen ITC" pitchFamily="66" charset="0"/>
            </a:endParaRPr>
          </a:p>
        </p:txBody>
      </p:sp>
      <p:sp>
        <p:nvSpPr>
          <p:cNvPr id="2" name="Content Placeholder 1"/>
          <p:cNvSpPr>
            <a:spLocks noGrp="1"/>
          </p:cNvSpPr>
          <p:nvPr>
            <p:ph idx="4294967295"/>
          </p:nvPr>
        </p:nvSpPr>
        <p:spPr>
          <a:xfrm>
            <a:off x="1097279" y="1463040"/>
            <a:ext cx="9095233" cy="3810065"/>
          </a:xfrm>
          <a:prstGeom prst="rect">
            <a:avLst/>
          </a:prstGeom>
        </p:spPr>
        <p:txBody>
          <a:bodyPr>
            <a:normAutofit fontScale="92500" lnSpcReduction="20000"/>
          </a:bodyPr>
          <a:lstStyle/>
          <a:p>
            <a:r>
              <a:rPr lang="en-US" dirty="0" smtClean="0">
                <a:latin typeface="Kristen ITC" pitchFamily="66" charset="0"/>
              </a:rPr>
              <a:t>Bring </a:t>
            </a:r>
            <a:r>
              <a:rPr lang="en-US" dirty="0">
                <a:latin typeface="Kristen ITC" pitchFamily="66" charset="0"/>
              </a:rPr>
              <a:t>items </a:t>
            </a:r>
            <a:r>
              <a:rPr lang="en-US" dirty="0" smtClean="0">
                <a:latin typeface="Kristen ITC" pitchFamily="66" charset="0"/>
              </a:rPr>
              <a:t>for </a:t>
            </a:r>
            <a:r>
              <a:rPr lang="en-US" dirty="0">
                <a:latin typeface="Kristen ITC" pitchFamily="66" charset="0"/>
              </a:rPr>
              <a:t>show and tell </a:t>
            </a:r>
            <a:r>
              <a:rPr lang="en-US" dirty="0" smtClean="0">
                <a:latin typeface="Kristen ITC" pitchFamily="66" charset="0"/>
              </a:rPr>
              <a:t>on the assigned day</a:t>
            </a:r>
            <a:r>
              <a:rPr lang="en-US" dirty="0">
                <a:latin typeface="Kristen ITC" pitchFamily="66" charset="0"/>
              </a:rPr>
              <a:t>. </a:t>
            </a:r>
            <a:r>
              <a:rPr lang="en-US" dirty="0" smtClean="0">
                <a:latin typeface="Kristen ITC" pitchFamily="66" charset="0"/>
              </a:rPr>
              <a:t>Leave it </a:t>
            </a:r>
            <a:r>
              <a:rPr lang="en-US" dirty="0">
                <a:latin typeface="Kristen ITC" pitchFamily="66" charset="0"/>
              </a:rPr>
              <a:t>in </a:t>
            </a:r>
            <a:r>
              <a:rPr lang="en-US" dirty="0" smtClean="0">
                <a:latin typeface="Kristen ITC" pitchFamily="66" charset="0"/>
              </a:rPr>
              <a:t> your bag </a:t>
            </a:r>
            <a:r>
              <a:rPr lang="en-US" dirty="0">
                <a:latin typeface="Kristen ITC" pitchFamily="66" charset="0"/>
              </a:rPr>
              <a:t>until </a:t>
            </a:r>
            <a:r>
              <a:rPr lang="en-US" dirty="0" smtClean="0">
                <a:latin typeface="Kristen ITC" pitchFamily="66" charset="0"/>
              </a:rPr>
              <a:t>the teacher </a:t>
            </a:r>
            <a:r>
              <a:rPr lang="en-US" dirty="0">
                <a:latin typeface="Kristen ITC" pitchFamily="66" charset="0"/>
              </a:rPr>
              <a:t>asks you to get it.</a:t>
            </a:r>
          </a:p>
          <a:p>
            <a:r>
              <a:rPr lang="en-US" dirty="0" smtClean="0">
                <a:latin typeface="Kristen ITC" pitchFamily="66" charset="0"/>
              </a:rPr>
              <a:t>Bring </a:t>
            </a:r>
            <a:r>
              <a:rPr lang="en-US" dirty="0">
                <a:latin typeface="Kristen ITC" pitchFamily="66" charset="0"/>
              </a:rPr>
              <a:t>items that are easy to </a:t>
            </a:r>
            <a:r>
              <a:rPr lang="en-US" dirty="0" smtClean="0">
                <a:latin typeface="Kristen ITC" pitchFamily="66" charset="0"/>
              </a:rPr>
              <a:t>carry and that are not </a:t>
            </a:r>
            <a:r>
              <a:rPr lang="en-US" dirty="0">
                <a:latin typeface="Kristen ITC" pitchFamily="66" charset="0"/>
              </a:rPr>
              <a:t>very valuable and will not break. (If you have big items or valuable </a:t>
            </a:r>
            <a:r>
              <a:rPr lang="en-US" dirty="0" smtClean="0">
                <a:latin typeface="Kristen ITC" pitchFamily="66" charset="0"/>
              </a:rPr>
              <a:t>things maybe </a:t>
            </a:r>
            <a:r>
              <a:rPr lang="en-US" dirty="0">
                <a:latin typeface="Kristen ITC" pitchFamily="66" charset="0"/>
              </a:rPr>
              <a:t>an adult can bring it </a:t>
            </a:r>
            <a:r>
              <a:rPr lang="en-US" dirty="0" smtClean="0">
                <a:latin typeface="Kristen ITC" pitchFamily="66" charset="0"/>
              </a:rPr>
              <a:t>on that </a:t>
            </a:r>
            <a:r>
              <a:rPr lang="en-US" dirty="0">
                <a:latin typeface="Kristen ITC" pitchFamily="66" charset="0"/>
              </a:rPr>
              <a:t>day.) </a:t>
            </a:r>
            <a:endParaRPr lang="en-US" dirty="0" smtClean="0">
              <a:latin typeface="Kristen ITC" pitchFamily="66" charset="0"/>
            </a:endParaRPr>
          </a:p>
          <a:p>
            <a:r>
              <a:rPr lang="en-US" dirty="0" smtClean="0">
                <a:latin typeface="Kristen ITC" pitchFamily="66" charset="0"/>
              </a:rPr>
              <a:t>Sit </a:t>
            </a:r>
            <a:r>
              <a:rPr lang="en-US" dirty="0">
                <a:latin typeface="Kristen ITC" pitchFamily="66" charset="0"/>
              </a:rPr>
              <a:t>in </a:t>
            </a:r>
            <a:r>
              <a:rPr lang="en-US" dirty="0" smtClean="0">
                <a:latin typeface="Kristen ITC" pitchFamily="66" charset="0"/>
              </a:rPr>
              <a:t>assigned area with your </a:t>
            </a:r>
            <a:r>
              <a:rPr lang="en-US" dirty="0">
                <a:latin typeface="Kristen ITC" pitchFamily="66" charset="0"/>
              </a:rPr>
              <a:t>item and keep it </a:t>
            </a:r>
            <a:r>
              <a:rPr lang="en-US" dirty="0" smtClean="0">
                <a:latin typeface="Kristen ITC" pitchFamily="66" charset="0"/>
              </a:rPr>
              <a:t>to yourself </a:t>
            </a:r>
            <a:r>
              <a:rPr lang="en-US" dirty="0">
                <a:latin typeface="Kristen ITC" pitchFamily="66" charset="0"/>
              </a:rPr>
              <a:t>until it is your time to show. When you show </a:t>
            </a:r>
            <a:r>
              <a:rPr lang="en-US" dirty="0" smtClean="0">
                <a:latin typeface="Kristen ITC" pitchFamily="66" charset="0"/>
              </a:rPr>
              <a:t> the item</a:t>
            </a:r>
            <a:r>
              <a:rPr lang="en-US" dirty="0">
                <a:latin typeface="Kristen ITC" pitchFamily="66" charset="0"/>
              </a:rPr>
              <a:t>, tell what it is</a:t>
            </a:r>
            <a:r>
              <a:rPr lang="en-US" dirty="0" smtClean="0">
                <a:latin typeface="Kristen ITC" pitchFamily="66" charset="0"/>
              </a:rPr>
              <a:t>, and </a:t>
            </a:r>
            <a:r>
              <a:rPr lang="en-US" dirty="0">
                <a:latin typeface="Kristen ITC" pitchFamily="66" charset="0"/>
              </a:rPr>
              <a:t>then tell class things about it. </a:t>
            </a:r>
            <a:r>
              <a:rPr lang="en-US" dirty="0" smtClean="0">
                <a:latin typeface="Kristen ITC" pitchFamily="66" charset="0"/>
              </a:rPr>
              <a:t>You might </a:t>
            </a:r>
            <a:r>
              <a:rPr lang="en-US" dirty="0">
                <a:latin typeface="Kristen ITC" pitchFamily="66" charset="0"/>
              </a:rPr>
              <a:t>include where you got it, what </a:t>
            </a:r>
            <a:r>
              <a:rPr lang="en-US" dirty="0" smtClean="0">
                <a:latin typeface="Kristen ITC" pitchFamily="66" charset="0"/>
              </a:rPr>
              <a:t>you do </a:t>
            </a:r>
            <a:r>
              <a:rPr lang="en-US" dirty="0">
                <a:latin typeface="Kristen ITC" pitchFamily="66" charset="0"/>
              </a:rPr>
              <a:t>with it, </a:t>
            </a:r>
            <a:r>
              <a:rPr lang="en-US" dirty="0" smtClean="0">
                <a:latin typeface="Kristen ITC" pitchFamily="66" charset="0"/>
              </a:rPr>
              <a:t>and why </a:t>
            </a:r>
            <a:r>
              <a:rPr lang="en-US" dirty="0">
                <a:latin typeface="Kristen ITC" pitchFamily="66" charset="0"/>
              </a:rPr>
              <a:t>you like it. When </a:t>
            </a:r>
            <a:r>
              <a:rPr lang="en-US" dirty="0" smtClean="0">
                <a:latin typeface="Kristen ITC" pitchFamily="66" charset="0"/>
              </a:rPr>
              <a:t>you are finished </a:t>
            </a:r>
            <a:r>
              <a:rPr lang="en-US" dirty="0">
                <a:latin typeface="Kristen ITC" pitchFamily="66" charset="0"/>
              </a:rPr>
              <a:t>showing </a:t>
            </a:r>
            <a:r>
              <a:rPr lang="en-US" dirty="0" smtClean="0">
                <a:latin typeface="Kristen ITC" pitchFamily="66" charset="0"/>
              </a:rPr>
              <a:t> the item </a:t>
            </a:r>
            <a:r>
              <a:rPr lang="en-US" dirty="0">
                <a:latin typeface="Kristen ITC" pitchFamily="66" charset="0"/>
              </a:rPr>
              <a:t>put it back </a:t>
            </a:r>
            <a:r>
              <a:rPr lang="en-US" dirty="0" smtClean="0">
                <a:latin typeface="Kristen ITC" pitchFamily="66" charset="0"/>
              </a:rPr>
              <a:t>in your backpack</a:t>
            </a:r>
            <a:r>
              <a:rPr lang="en-US" dirty="0">
                <a:latin typeface="Kristen ITC" pitchFamily="66" charset="0"/>
              </a:rPr>
              <a:t>.</a:t>
            </a:r>
          </a:p>
          <a:p>
            <a:r>
              <a:rPr lang="en-US" dirty="0" smtClean="0">
                <a:latin typeface="Kristen ITC" pitchFamily="66" charset="0"/>
              </a:rPr>
              <a:t>It </a:t>
            </a:r>
            <a:r>
              <a:rPr lang="en-US" dirty="0">
                <a:latin typeface="Kristen ITC" pitchFamily="66" charset="0"/>
              </a:rPr>
              <a:t>is not a good idea to take </a:t>
            </a:r>
            <a:r>
              <a:rPr lang="en-US" dirty="0" smtClean="0">
                <a:latin typeface="Kristen ITC" pitchFamily="66" charset="0"/>
              </a:rPr>
              <a:t>items outside </a:t>
            </a:r>
            <a:r>
              <a:rPr lang="en-US" dirty="0">
                <a:latin typeface="Kristen ITC" pitchFamily="66" charset="0"/>
              </a:rPr>
              <a:t>to recess. They can be lost, broken or cause </a:t>
            </a:r>
            <a:r>
              <a:rPr lang="en-US" dirty="0" smtClean="0">
                <a:latin typeface="Kristen ITC" pitchFamily="66" charset="0"/>
              </a:rPr>
              <a:t>problems. </a:t>
            </a:r>
            <a:r>
              <a:rPr lang="en-US" dirty="0">
                <a:latin typeface="Kristen ITC" pitchFamily="66" charset="0"/>
              </a:rPr>
              <a:t>If </a:t>
            </a:r>
            <a:r>
              <a:rPr lang="en-US" dirty="0" smtClean="0">
                <a:latin typeface="Kristen ITC" pitchFamily="66" charset="0"/>
              </a:rPr>
              <a:t>you do </a:t>
            </a:r>
            <a:r>
              <a:rPr lang="en-US" dirty="0">
                <a:latin typeface="Kristen ITC" pitchFamily="66" charset="0"/>
              </a:rPr>
              <a:t>take things outside, it is your job to keep up with them, not </a:t>
            </a:r>
            <a:r>
              <a:rPr lang="en-US" dirty="0" smtClean="0">
                <a:latin typeface="Kristen ITC" pitchFamily="66" charset="0"/>
              </a:rPr>
              <a:t>the teachers.</a:t>
            </a:r>
            <a:endParaRPr lang="en-US" dirty="0">
              <a:latin typeface="Kristen ITC" pitchFamily="66" charset="0"/>
            </a:endParaRPr>
          </a:p>
          <a:p>
            <a:pPr marL="45720" lvl="0" indent="0">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552" y="5160085"/>
            <a:ext cx="2097024" cy="1588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smtClean="0">
                <a:latin typeface="Kristen ITC" pitchFamily="66" charset="0"/>
              </a:rPr>
              <a:t>Dismissal Procedure</a:t>
            </a:r>
            <a:endParaRPr lang="en-US" sz="44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normAutofit/>
          </a:bodyPr>
          <a:lstStyle/>
          <a:p>
            <a:r>
              <a:rPr lang="en-US" dirty="0" smtClean="0">
                <a:latin typeface="Kristen ITC" pitchFamily="66" charset="0"/>
              </a:rPr>
              <a:t>Get your bag </a:t>
            </a:r>
            <a:r>
              <a:rPr lang="en-US" dirty="0">
                <a:latin typeface="Kristen ITC" pitchFamily="66" charset="0"/>
              </a:rPr>
              <a:t>and things you are taking home .</a:t>
            </a:r>
          </a:p>
          <a:p>
            <a:r>
              <a:rPr lang="en-US" dirty="0" smtClean="0">
                <a:latin typeface="Kristen ITC" pitchFamily="66" charset="0"/>
              </a:rPr>
              <a:t>Stand </a:t>
            </a:r>
            <a:r>
              <a:rPr lang="en-US" dirty="0">
                <a:latin typeface="Kristen ITC" pitchFamily="66" charset="0"/>
              </a:rPr>
              <a:t>up and push chair in. </a:t>
            </a:r>
            <a:endParaRPr lang="en-US" dirty="0" smtClean="0">
              <a:latin typeface="Kristen ITC" pitchFamily="66" charset="0"/>
            </a:endParaRPr>
          </a:p>
          <a:p>
            <a:r>
              <a:rPr lang="en-US" dirty="0" smtClean="0">
                <a:latin typeface="Kristen ITC" pitchFamily="66" charset="0"/>
              </a:rPr>
              <a:t>Stand quietly without </a:t>
            </a:r>
            <a:r>
              <a:rPr lang="en-US" dirty="0">
                <a:latin typeface="Kristen ITC" pitchFamily="66" charset="0"/>
              </a:rPr>
              <a:t>talking until teacher says to go to dismissal spot. </a:t>
            </a:r>
            <a:endParaRPr lang="en-US" dirty="0" smtClean="0">
              <a:latin typeface="Kristen ITC" pitchFamily="66" charset="0"/>
            </a:endParaRPr>
          </a:p>
          <a:p>
            <a:r>
              <a:rPr lang="en-US" dirty="0" smtClean="0">
                <a:latin typeface="Kristen ITC" pitchFamily="66" charset="0"/>
              </a:rPr>
              <a:t>Go to door and find assigned spot and turn to listen to teacher. </a:t>
            </a:r>
          </a:p>
          <a:p>
            <a:r>
              <a:rPr lang="en-US" dirty="0" smtClean="0">
                <a:latin typeface="Kristen ITC" pitchFamily="66" charset="0"/>
              </a:rPr>
              <a:t>Follow </a:t>
            </a:r>
            <a:r>
              <a:rPr lang="en-US" dirty="0">
                <a:latin typeface="Kristen ITC" pitchFamily="66" charset="0"/>
              </a:rPr>
              <a:t>teacher as she takes you </a:t>
            </a:r>
            <a:r>
              <a:rPr lang="en-US" dirty="0" smtClean="0">
                <a:latin typeface="Kristen ITC" pitchFamily="66" charset="0"/>
              </a:rPr>
              <a:t>to your classroom.</a:t>
            </a:r>
            <a:endParaRPr lang="en-US" dirty="0">
              <a:latin typeface="Kristen ITC" pitchFamily="66" charset="0"/>
            </a:endParaRPr>
          </a:p>
        </p:txBody>
      </p:sp>
      <p:pic>
        <p:nvPicPr>
          <p:cNvPr id="1945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1" b="94660" l="4898" r="95510"/>
                    </a14:imgEffect>
                  </a14:imgLayer>
                </a14:imgProps>
              </a:ext>
              <a:ext uri="{28A0092B-C50C-407E-A947-70E740481C1C}">
                <a14:useLocalDpi xmlns:a14="http://schemas.microsoft.com/office/drawing/2010/main" val="0"/>
              </a:ext>
            </a:extLst>
          </a:blip>
          <a:srcRect/>
          <a:stretch>
            <a:fillRect/>
          </a:stretch>
        </p:blipFill>
        <p:spPr bwMode="auto">
          <a:xfrm>
            <a:off x="9220772" y="4410075"/>
            <a:ext cx="2333625" cy="1962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smtClean="0">
                <a:latin typeface="Kristen ITC" pitchFamily="66" charset="0"/>
              </a:rPr>
              <a:t>Getting Your Attention</a:t>
            </a:r>
            <a:endParaRPr lang="en-US" sz="44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noAutofit/>
          </a:bodyPr>
          <a:lstStyle/>
          <a:p>
            <a:pPr marL="609600" indent="-609600">
              <a:buFontTx/>
              <a:buNone/>
            </a:pPr>
            <a:r>
              <a:rPr lang="en-US" sz="4000" dirty="0"/>
              <a:t>I will</a:t>
            </a:r>
            <a:r>
              <a:rPr lang="en-US" sz="4000" dirty="0" smtClean="0"/>
              <a:t>…</a:t>
            </a:r>
            <a:endParaRPr lang="en-US" sz="4000" dirty="0"/>
          </a:p>
          <a:p>
            <a:pPr marL="609600" indent="-609600">
              <a:buFontTx/>
              <a:buChar char="•"/>
            </a:pPr>
            <a:r>
              <a:rPr lang="en-US" sz="4000" dirty="0"/>
              <a:t>Stand in front of class</a:t>
            </a:r>
            <a:r>
              <a:rPr lang="en-US" sz="4000" dirty="0" smtClean="0"/>
              <a:t>.</a:t>
            </a:r>
            <a:endParaRPr lang="en-US" sz="4000" dirty="0"/>
          </a:p>
          <a:p>
            <a:pPr marL="609600" indent="-609600">
              <a:buFontTx/>
              <a:buChar char="•"/>
            </a:pPr>
            <a:r>
              <a:rPr lang="en-US" sz="4000" dirty="0"/>
              <a:t>Put up 5 fingers (high five)</a:t>
            </a:r>
            <a:r>
              <a:rPr lang="en-US" sz="4000" dirty="0" smtClean="0"/>
              <a:t>.</a:t>
            </a:r>
            <a:endParaRPr lang="en-US" sz="4000" dirty="0">
              <a:solidFill>
                <a:schemeClr val="tx2"/>
              </a:solidFill>
            </a:endParaRPr>
          </a:p>
          <a:p>
            <a:pPr marL="609600" indent="-609600">
              <a:buFontTx/>
              <a:buChar char="•"/>
            </a:pPr>
            <a:r>
              <a:rPr lang="en-US" sz="4000" dirty="0"/>
              <a:t>Wait for class to be </a:t>
            </a:r>
            <a:r>
              <a:rPr lang="en-US" sz="4000" dirty="0" smtClean="0"/>
              <a:t>quiet</a:t>
            </a:r>
            <a:endParaRPr lang="en-US" sz="4000" dirty="0"/>
          </a:p>
          <a:p>
            <a:pPr marL="609600" indent="-609600">
              <a:buFontTx/>
              <a:buChar char="•"/>
            </a:pPr>
            <a:r>
              <a:rPr lang="en-US" sz="4000" dirty="0"/>
              <a:t>Begin speaking</a:t>
            </a:r>
          </a:p>
        </p:txBody>
      </p:sp>
      <p:pic>
        <p:nvPicPr>
          <p:cNvPr id="1945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1" b="94660" l="4898" r="95510"/>
                    </a14:imgEffect>
                  </a14:imgLayer>
                </a14:imgProps>
              </a:ext>
              <a:ext uri="{28A0092B-C50C-407E-A947-70E740481C1C}">
                <a14:useLocalDpi xmlns:a14="http://schemas.microsoft.com/office/drawing/2010/main" val="0"/>
              </a:ext>
            </a:extLst>
          </a:blip>
          <a:srcRect/>
          <a:stretch>
            <a:fillRect/>
          </a:stretch>
        </p:blipFill>
        <p:spPr bwMode="auto">
          <a:xfrm>
            <a:off x="9220772" y="4410075"/>
            <a:ext cx="2333625" cy="1962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3097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smtClean="0">
                <a:latin typeface="Kristen ITC" pitchFamily="66" charset="0"/>
              </a:rPr>
              <a:t>Quieting the Class</a:t>
            </a:r>
            <a:endParaRPr lang="en-US" sz="4400" b="1" dirty="0">
              <a:latin typeface="Kristen ITC" pitchFamily="66" charset="0"/>
            </a:endParaRPr>
          </a:p>
        </p:txBody>
      </p:sp>
      <p:sp>
        <p:nvSpPr>
          <p:cNvPr id="2" name="Content Placeholder 1"/>
          <p:cNvSpPr>
            <a:spLocks noGrp="1"/>
          </p:cNvSpPr>
          <p:nvPr>
            <p:ph idx="4294967295"/>
          </p:nvPr>
        </p:nvSpPr>
        <p:spPr>
          <a:xfrm>
            <a:off x="1524001" y="1533526"/>
            <a:ext cx="9144000" cy="4068763"/>
          </a:xfrm>
          <a:prstGeom prst="rect">
            <a:avLst/>
          </a:prstGeom>
        </p:spPr>
        <p:txBody>
          <a:bodyPr>
            <a:noAutofit/>
          </a:bodyPr>
          <a:lstStyle/>
          <a:p>
            <a:pPr marL="609600" indent="-609600">
              <a:lnSpc>
                <a:spcPct val="90000"/>
              </a:lnSpc>
              <a:buFontTx/>
              <a:buNone/>
            </a:pPr>
            <a:r>
              <a:rPr lang="en-US" sz="4000" dirty="0"/>
              <a:t>I will</a:t>
            </a:r>
            <a:r>
              <a:rPr lang="en-US" sz="4000" dirty="0" smtClean="0"/>
              <a:t>…</a:t>
            </a:r>
            <a:endParaRPr lang="en-US" sz="4000" dirty="0"/>
          </a:p>
          <a:p>
            <a:pPr marL="609600" indent="-609600">
              <a:lnSpc>
                <a:spcPct val="90000"/>
              </a:lnSpc>
              <a:buFontTx/>
              <a:buChar char="•"/>
            </a:pPr>
            <a:r>
              <a:rPr lang="en-US" sz="4000" dirty="0"/>
              <a:t>Stand in front of class</a:t>
            </a:r>
            <a:r>
              <a:rPr lang="en-US" sz="4000" dirty="0" smtClean="0"/>
              <a:t>.</a:t>
            </a:r>
            <a:endParaRPr lang="en-US" sz="4000" dirty="0"/>
          </a:p>
          <a:p>
            <a:pPr marL="609600" indent="-609600">
              <a:lnSpc>
                <a:spcPct val="90000"/>
              </a:lnSpc>
              <a:buFontTx/>
              <a:buChar char="•"/>
            </a:pPr>
            <a:r>
              <a:rPr lang="en-US" sz="4000" dirty="0"/>
              <a:t>Count down very </a:t>
            </a:r>
            <a:r>
              <a:rPr lang="en-US" sz="4000" dirty="0" smtClean="0"/>
              <a:t>slowly</a:t>
            </a:r>
            <a:endParaRPr lang="en-US" sz="4000" dirty="0">
              <a:solidFill>
                <a:schemeClr val="tx2"/>
              </a:solidFill>
            </a:endParaRPr>
          </a:p>
          <a:p>
            <a:pPr marL="609600" indent="-609600">
              <a:lnSpc>
                <a:spcPct val="90000"/>
              </a:lnSpc>
              <a:buFontTx/>
              <a:buChar char="•"/>
            </a:pPr>
            <a:r>
              <a:rPr lang="en-US" sz="4000" dirty="0"/>
              <a:t>Wait for class to be </a:t>
            </a:r>
            <a:r>
              <a:rPr lang="en-US" sz="4000" dirty="0" smtClean="0"/>
              <a:t>quiet</a:t>
            </a:r>
            <a:endParaRPr lang="en-US" sz="4000" dirty="0"/>
          </a:p>
          <a:p>
            <a:pPr marL="609600" indent="-609600">
              <a:lnSpc>
                <a:spcPct val="90000"/>
              </a:lnSpc>
              <a:buFontTx/>
              <a:buChar char="•"/>
            </a:pPr>
            <a:r>
              <a:rPr lang="en-US" sz="4000" dirty="0"/>
              <a:t>Begin Speaking</a:t>
            </a:r>
          </a:p>
          <a:p>
            <a:pPr marL="609600" indent="-609600">
              <a:buFontTx/>
              <a:buNone/>
            </a:pPr>
            <a:endParaRPr lang="en-US" sz="4000" dirty="0"/>
          </a:p>
        </p:txBody>
      </p:sp>
      <p:pic>
        <p:nvPicPr>
          <p:cNvPr id="1945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1" b="94660" l="4898" r="95510"/>
                    </a14:imgEffect>
                  </a14:imgLayer>
                </a14:imgProps>
              </a:ext>
              <a:ext uri="{28A0092B-C50C-407E-A947-70E740481C1C}">
                <a14:useLocalDpi xmlns:a14="http://schemas.microsoft.com/office/drawing/2010/main" val="0"/>
              </a:ext>
            </a:extLst>
          </a:blip>
          <a:srcRect/>
          <a:stretch>
            <a:fillRect/>
          </a:stretch>
        </p:blipFill>
        <p:spPr bwMode="auto">
          <a:xfrm>
            <a:off x="9220772" y="4410075"/>
            <a:ext cx="2333625" cy="1962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8764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624" y="94345"/>
            <a:ext cx="10504762" cy="2490870"/>
          </a:xfrm>
        </p:spPr>
        <p:txBody>
          <a:bodyPr>
            <a:normAutofit/>
          </a:bodyPr>
          <a:lstStyle/>
          <a:p>
            <a:pPr algn="ctr"/>
            <a:r>
              <a:rPr lang="en-US" sz="6000" b="1" dirty="0" smtClean="0">
                <a:latin typeface="Kristen ITC" pitchFamily="66" charset="0"/>
              </a:rPr>
              <a:t>Ms. </a:t>
            </a:r>
            <a:r>
              <a:rPr lang="en-US" sz="6000" b="1" dirty="0" err="1" smtClean="0">
                <a:latin typeface="Kristen ITC" pitchFamily="66" charset="0"/>
              </a:rPr>
              <a:t>Muncher</a:t>
            </a:r>
            <a:r>
              <a:rPr lang="en-US" sz="6000" b="1" dirty="0" err="1" smtClean="0">
                <a:latin typeface="Kristen ITC" pitchFamily="66" charset="0"/>
              </a:rPr>
              <a:t>’s</a:t>
            </a:r>
            <a:r>
              <a:rPr lang="en-US" sz="6000" b="1" dirty="0" smtClean="0">
                <a:latin typeface="Kristen ITC" pitchFamily="66" charset="0"/>
              </a:rPr>
              <a:t> Reading Class</a:t>
            </a:r>
            <a:endParaRPr lang="en-US" sz="6000" b="1" dirty="0">
              <a:latin typeface="Kristen ITC" pitchFamily="66" charset="0"/>
            </a:endParaRPr>
          </a:p>
        </p:txBody>
      </p:sp>
      <p:sp>
        <p:nvSpPr>
          <p:cNvPr id="4" name="Content Placeholder 3"/>
          <p:cNvSpPr>
            <a:spLocks noGrp="1"/>
          </p:cNvSpPr>
          <p:nvPr>
            <p:ph sz="half" idx="1"/>
          </p:nvPr>
        </p:nvSpPr>
        <p:spPr>
          <a:xfrm>
            <a:off x="1060703" y="1280160"/>
            <a:ext cx="9840468" cy="4739344"/>
          </a:xfrm>
        </p:spPr>
        <p:txBody>
          <a:bodyPr>
            <a:normAutofit/>
          </a:bodyPr>
          <a:lstStyle/>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r>
              <a:rPr lang="en-US" dirty="0">
                <a:latin typeface="Kristen ITC" pitchFamily="66" charset="0"/>
              </a:rPr>
              <a:t>I am so excited to be able to spend my year with such an amazing group of students and I can’t wait to get started. I will start off my introducing myself……</a:t>
            </a:r>
            <a:endParaRPr lang="en-US" dirty="0">
              <a:latin typeface="Crazy Girlz Blond BTN Lt" pitchFamily="18" charset="0"/>
            </a:endParaRPr>
          </a:p>
          <a:p>
            <a:pPr marL="45720" indent="0">
              <a:buNone/>
            </a:pPr>
            <a:endParaRPr lang="en-US" dirty="0" smtClean="0"/>
          </a:p>
        </p:txBody>
      </p:sp>
    </p:spTree>
    <p:extLst>
      <p:ext uri="{BB962C8B-B14F-4D97-AF65-F5344CB8AC3E}">
        <p14:creationId xmlns:p14="http://schemas.microsoft.com/office/powerpoint/2010/main" val="8100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637" y="838199"/>
            <a:ext cx="8361092" cy="1754327"/>
          </a:xfrm>
          <a:prstGeom prst="rect">
            <a:avLst/>
          </a:prstGeom>
        </p:spPr>
        <p:txBody>
          <a:bodyPr wrap="square">
            <a:spAutoFit/>
          </a:bodyPr>
          <a:lstStyle/>
          <a:p>
            <a:r>
              <a:rPr lang="ja-JP" altLang="en-US" sz="3600" dirty="0">
                <a:latin typeface="Tahoma" charset="0"/>
              </a:rPr>
              <a:t>“</a:t>
            </a:r>
            <a:r>
              <a:rPr lang="en-US" sz="3600" dirty="0">
                <a:latin typeface="Tahoma" charset="0"/>
              </a:rPr>
              <a:t>You must be the change you want to see in the world.</a:t>
            </a:r>
            <a:r>
              <a:rPr lang="ja-JP" altLang="en-US" sz="3600" dirty="0" smtClean="0">
                <a:latin typeface="Tahoma" charset="0"/>
              </a:rPr>
              <a:t>”</a:t>
            </a:r>
            <a:r>
              <a:rPr lang="en-US" sz="3600" dirty="0">
                <a:latin typeface="Tahoma" charset="0"/>
              </a:rPr>
              <a:t> -</a:t>
            </a:r>
            <a:r>
              <a:rPr lang="en-US" sz="3600" dirty="0" err="1">
                <a:latin typeface="Tahoma" charset="0"/>
              </a:rPr>
              <a:t>Ghandi</a:t>
            </a:r>
            <a:r>
              <a:rPr lang="en-US" sz="3600" dirty="0">
                <a:latin typeface="Tahoma" charset="0"/>
              </a:rPr>
              <a:t> </a:t>
            </a:r>
          </a:p>
          <a:p>
            <a:endParaRPr lang="en-US" sz="3600" dirty="0">
              <a:latin typeface="Kristen ITC" pitchFamily="66" charset="0"/>
            </a:endParaRPr>
          </a:p>
        </p:txBody>
      </p:sp>
    </p:spTree>
    <p:extLst>
      <p:ext uri="{BB962C8B-B14F-4D97-AF65-F5344CB8AC3E}">
        <p14:creationId xmlns:p14="http://schemas.microsoft.com/office/powerpoint/2010/main" val="3799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Kristen ITC" pitchFamily="66" charset="0"/>
              </a:rPr>
              <a:t>Let’s Have a</a:t>
            </a:r>
            <a:r>
              <a:rPr lang="en-US" sz="7200" dirty="0" smtClean="0">
                <a:latin typeface="Kristen ITC" pitchFamily="66" charset="0"/>
              </a:rPr>
              <a:t/>
            </a:r>
            <a:br>
              <a:rPr lang="en-US" sz="7200" dirty="0" smtClean="0">
                <a:latin typeface="Kristen ITC" pitchFamily="66" charset="0"/>
              </a:rPr>
            </a:br>
            <a:r>
              <a:rPr lang="en-US" sz="7200" dirty="0" smtClean="0">
                <a:latin typeface="Kristen ITC" pitchFamily="66" charset="0"/>
              </a:rPr>
              <a:t>Great </a:t>
            </a:r>
            <a:r>
              <a:rPr lang="en-US" sz="7200" dirty="0">
                <a:latin typeface="Kristen ITC" pitchFamily="66" charset="0"/>
              </a:rPr>
              <a:t>Year!</a:t>
            </a:r>
          </a:p>
        </p:txBody>
      </p:sp>
    </p:spTree>
    <p:extLst>
      <p:ext uri="{BB962C8B-B14F-4D97-AF65-F5344CB8AC3E}">
        <p14:creationId xmlns:p14="http://schemas.microsoft.com/office/powerpoint/2010/main" val="278717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89348" y="1340285"/>
            <a:ext cx="9093896" cy="4298515"/>
          </a:xfrm>
        </p:spPr>
        <p:txBody>
          <a:bodyPr>
            <a:normAutofit fontScale="92500" lnSpcReduction="20000"/>
          </a:bodyPr>
          <a:lstStyle/>
          <a:p>
            <a:r>
              <a:rPr lang="en-US" sz="2800" dirty="0">
                <a:latin typeface="Kristen ITC" pitchFamily="66" charset="0"/>
              </a:rPr>
              <a:t>As a teacher I believe that every child has potential and is able to learn even if it means altering the way I teach, because I believe that every child deserves a chance to have a teacher that is willing to take a risk and be devoted to them. I will provide a positive and safe environment for the student’s to learn in along with providing them with the tools that they need to learn and grow.  Teaching is an endless learning process of gaining knowledge of new ways to teach from the students, parents, and other professionals. The most important thing to remember is to laugh, smile and cherish every moment that you have the children. </a:t>
            </a:r>
          </a:p>
          <a:p>
            <a:endParaRPr lang="en-US" dirty="0"/>
          </a:p>
        </p:txBody>
      </p:sp>
      <p:sp>
        <p:nvSpPr>
          <p:cNvPr id="10" name="Title 9"/>
          <p:cNvSpPr>
            <a:spLocks noGrp="1"/>
          </p:cNvSpPr>
          <p:nvPr>
            <p:ph type="title"/>
          </p:nvPr>
        </p:nvSpPr>
        <p:spPr>
          <a:xfrm>
            <a:off x="1207008" y="0"/>
            <a:ext cx="9133730" cy="1233424"/>
          </a:xfrm>
        </p:spPr>
        <p:txBody>
          <a:bodyPr>
            <a:normAutofit fontScale="90000"/>
          </a:bodyPr>
          <a:lstStyle/>
          <a:p>
            <a:r>
              <a:rPr lang="en-US" sz="6600" b="1" dirty="0" smtClean="0">
                <a:latin typeface="Kristen ITC" pitchFamily="66" charset="0"/>
              </a:rPr>
              <a:t>Educational Philosophy</a:t>
            </a:r>
            <a:endParaRPr lang="en-US" sz="6600" b="1" dirty="0">
              <a:latin typeface="Kristen ITC" pitchFamily="66" charset="0"/>
            </a:endParaRPr>
          </a:p>
        </p:txBody>
      </p:sp>
    </p:spTree>
    <p:extLst>
      <p:ext uri="{BB962C8B-B14F-4D97-AF65-F5344CB8AC3E}">
        <p14:creationId xmlns:p14="http://schemas.microsoft.com/office/powerpoint/2010/main" val="244819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sz="4000" b="1" dirty="0" smtClean="0">
                <a:latin typeface="Kristen ITC" pitchFamily="66" charset="0"/>
              </a:rPr>
              <a:t>Follow </a:t>
            </a:r>
            <a:r>
              <a:rPr lang="en-US" sz="4000" b="1" dirty="0">
                <a:latin typeface="Kristen ITC" pitchFamily="66" charset="0"/>
              </a:rPr>
              <a:t>directions quickly!</a:t>
            </a:r>
          </a:p>
          <a:p>
            <a:r>
              <a:rPr lang="en-US" sz="4000" b="1" dirty="0">
                <a:latin typeface="Kristen ITC" pitchFamily="66" charset="0"/>
              </a:rPr>
              <a:t>Raise your hand for permission to speak.</a:t>
            </a:r>
          </a:p>
          <a:p>
            <a:r>
              <a:rPr lang="en-US" sz="4000" b="1" dirty="0" smtClean="0">
                <a:latin typeface="Kristen ITC" pitchFamily="66" charset="0"/>
              </a:rPr>
              <a:t>Raise your hand for permission to leave your seat.</a:t>
            </a:r>
            <a:endParaRPr lang="en-US" sz="4000" b="1" dirty="0">
              <a:latin typeface="Kristen ITC" pitchFamily="66" charset="0"/>
            </a:endParaRPr>
          </a:p>
          <a:p>
            <a:r>
              <a:rPr lang="en-US" sz="4000" b="1" dirty="0" smtClean="0">
                <a:latin typeface="Kristen ITC" pitchFamily="66" charset="0"/>
              </a:rPr>
              <a:t>Make smart choices.</a:t>
            </a:r>
          </a:p>
          <a:p>
            <a:r>
              <a:rPr lang="en-US" sz="4000" b="1" dirty="0" smtClean="0">
                <a:latin typeface="Kristen ITC" pitchFamily="66" charset="0"/>
              </a:rPr>
              <a:t>Keep your dear teacher happy.</a:t>
            </a:r>
            <a:endParaRPr lang="en-US" sz="4000" b="1" dirty="0">
              <a:latin typeface="Kristen ITC" pitchFamily="66" charset="0"/>
            </a:endParaRPr>
          </a:p>
          <a:p>
            <a:endParaRPr lang="en-US" dirty="0"/>
          </a:p>
        </p:txBody>
      </p:sp>
      <p:sp>
        <p:nvSpPr>
          <p:cNvPr id="4" name="Title 3"/>
          <p:cNvSpPr>
            <a:spLocks noGrp="1"/>
          </p:cNvSpPr>
          <p:nvPr>
            <p:ph type="title"/>
          </p:nvPr>
        </p:nvSpPr>
        <p:spPr>
          <a:xfrm>
            <a:off x="1661786" y="179118"/>
            <a:ext cx="9993766" cy="1233424"/>
          </a:xfrm>
        </p:spPr>
        <p:txBody>
          <a:bodyPr>
            <a:noAutofit/>
          </a:bodyPr>
          <a:lstStyle/>
          <a:p>
            <a:r>
              <a:rPr lang="en-US" sz="8800" b="1" dirty="0" smtClean="0">
                <a:latin typeface="Kristen ITC" pitchFamily="66" charset="0"/>
              </a:rPr>
              <a:t>Classroom Rules</a:t>
            </a:r>
            <a:endParaRPr lang="en-US" sz="8800" b="1" dirty="0">
              <a:latin typeface="Kristen ITC" pitchFamily="66" charset="0"/>
            </a:endParaRPr>
          </a:p>
        </p:txBody>
      </p:sp>
    </p:spTree>
    <p:extLst>
      <p:ext uri="{BB962C8B-B14F-4D97-AF65-F5344CB8AC3E}">
        <p14:creationId xmlns:p14="http://schemas.microsoft.com/office/powerpoint/2010/main" val="289517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572" y="2343323"/>
            <a:ext cx="9134856" cy="2796870"/>
          </a:xfrm>
        </p:spPr>
        <p:txBody>
          <a:bodyPr>
            <a:normAutofit fontScale="92500" lnSpcReduction="10000"/>
          </a:bodyPr>
          <a:lstStyle/>
          <a:p>
            <a:pPr marL="45720" indent="0">
              <a:buNone/>
            </a:pPr>
            <a:endParaRPr lang="en-US" sz="900" dirty="0"/>
          </a:p>
          <a:p>
            <a:r>
              <a:rPr lang="en-US" sz="4800" b="1" dirty="0" smtClean="0">
                <a:latin typeface="Kristen ITC" pitchFamily="66" charset="0"/>
              </a:rPr>
              <a:t>Be Respectful</a:t>
            </a:r>
          </a:p>
          <a:p>
            <a:r>
              <a:rPr lang="en-US" sz="4800" b="1" dirty="0" smtClean="0">
                <a:latin typeface="Kristen ITC" pitchFamily="66" charset="0"/>
              </a:rPr>
              <a:t>Be Responsible</a:t>
            </a:r>
          </a:p>
          <a:p>
            <a:r>
              <a:rPr lang="en-US" sz="4800" b="1" dirty="0" smtClean="0">
                <a:latin typeface="Kristen ITC" pitchFamily="66" charset="0"/>
              </a:rPr>
              <a:t>Be Role Model</a:t>
            </a:r>
            <a:endParaRPr lang="en-US" sz="4800" dirty="0"/>
          </a:p>
        </p:txBody>
      </p:sp>
      <p:sp>
        <p:nvSpPr>
          <p:cNvPr id="4" name="Title 3"/>
          <p:cNvSpPr>
            <a:spLocks noGrp="1"/>
          </p:cNvSpPr>
          <p:nvPr>
            <p:ph type="title"/>
          </p:nvPr>
        </p:nvSpPr>
        <p:spPr>
          <a:xfrm>
            <a:off x="1540830" y="120946"/>
            <a:ext cx="9993766" cy="1511821"/>
          </a:xfrm>
        </p:spPr>
        <p:txBody>
          <a:bodyPr>
            <a:noAutofit/>
          </a:bodyPr>
          <a:lstStyle/>
          <a:p>
            <a:pPr algn="ctr"/>
            <a:r>
              <a:rPr lang="en-US" sz="5400" b="1" dirty="0" smtClean="0">
                <a:latin typeface="Kristen ITC" pitchFamily="66" charset="0"/>
              </a:rPr>
              <a:t>Classroom Rules a Little Simpler</a:t>
            </a:r>
            <a:endParaRPr lang="en-US" sz="5400" b="1" dirty="0">
              <a:latin typeface="Kristen ITC" pitchFamily="66" charset="0"/>
            </a:endParaRPr>
          </a:p>
        </p:txBody>
      </p:sp>
    </p:spTree>
    <p:extLst>
      <p:ext uri="{BB962C8B-B14F-4D97-AF65-F5344CB8AC3E}">
        <p14:creationId xmlns:p14="http://schemas.microsoft.com/office/powerpoint/2010/main" val="176768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662" y="0"/>
            <a:ext cx="9133730" cy="1233424"/>
          </a:xfrm>
        </p:spPr>
        <p:txBody>
          <a:bodyPr>
            <a:normAutofit/>
          </a:bodyPr>
          <a:lstStyle/>
          <a:p>
            <a:r>
              <a:rPr lang="en-US" sz="5400" b="1" dirty="0" smtClean="0">
                <a:latin typeface="Kristen ITC" pitchFamily="66" charset="0"/>
              </a:rPr>
              <a:t>Classroom Expectations</a:t>
            </a:r>
            <a:endParaRPr lang="en-US" sz="5400" b="1" dirty="0">
              <a:latin typeface="Kristen ITC" pitchFamily="66" charset="0"/>
            </a:endParaRPr>
          </a:p>
        </p:txBody>
      </p:sp>
      <p:sp>
        <p:nvSpPr>
          <p:cNvPr id="2" name="Content Placeholder 1"/>
          <p:cNvSpPr>
            <a:spLocks noGrp="1"/>
          </p:cNvSpPr>
          <p:nvPr>
            <p:ph idx="4294967295"/>
          </p:nvPr>
        </p:nvSpPr>
        <p:spPr>
          <a:xfrm>
            <a:off x="622307" y="1231049"/>
            <a:ext cx="10474818" cy="4842436"/>
          </a:xfrm>
          <a:prstGeom prst="rect">
            <a:avLst/>
          </a:prstGeom>
        </p:spPr>
        <p:txBody>
          <a:bodyPr numCol="1">
            <a:normAutofit/>
          </a:bodyPr>
          <a:lstStyle/>
          <a:p>
            <a:pPr marL="45720" lvl="0" indent="0">
              <a:buNone/>
            </a:pPr>
            <a:r>
              <a:rPr lang="en-US" sz="1700" dirty="0" smtClean="0">
                <a:latin typeface="Kristen ITC" pitchFamily="66" charset="0"/>
              </a:rPr>
              <a:t>To insure the best possible learning environment for our class, the following expectations will be in place.  </a:t>
            </a:r>
          </a:p>
          <a:p>
            <a:pPr marL="45720" lvl="0" indent="0">
              <a:buNone/>
            </a:pPr>
            <a:r>
              <a:rPr lang="en-US" dirty="0" smtClean="0">
                <a:latin typeface="Kristen ITC" pitchFamily="66" charset="0"/>
              </a:rPr>
              <a:t>•</a:t>
            </a:r>
            <a:r>
              <a:rPr lang="en-US" dirty="0">
                <a:latin typeface="Kristen ITC" pitchFamily="66" charset="0"/>
              </a:rPr>
              <a:t>We will listen </a:t>
            </a:r>
            <a:r>
              <a:rPr lang="en-US" dirty="0" smtClean="0">
                <a:latin typeface="Kristen ITC" pitchFamily="66" charset="0"/>
              </a:rPr>
              <a:t>and be respectful while </a:t>
            </a:r>
            <a:r>
              <a:rPr lang="en-US" dirty="0">
                <a:latin typeface="Kristen ITC" pitchFamily="66" charset="0"/>
              </a:rPr>
              <a:t>others are talking.</a:t>
            </a:r>
          </a:p>
          <a:p>
            <a:pPr marL="45720" lvl="0" indent="0">
              <a:buNone/>
            </a:pPr>
            <a:r>
              <a:rPr lang="en-US" dirty="0">
                <a:latin typeface="Kristen ITC" pitchFamily="66" charset="0"/>
              </a:rPr>
              <a:t>•We will keep our hands, feet and objects to </a:t>
            </a:r>
            <a:r>
              <a:rPr lang="en-US" dirty="0" err="1" smtClean="0">
                <a:latin typeface="Kristen ITC" pitchFamily="66" charset="0"/>
              </a:rPr>
              <a:t>ourself</a:t>
            </a:r>
            <a:r>
              <a:rPr lang="en-US" dirty="0" smtClean="0">
                <a:latin typeface="Kristen ITC" pitchFamily="66" charset="0"/>
              </a:rPr>
              <a:t>.</a:t>
            </a:r>
            <a:endParaRPr lang="en-US" dirty="0">
              <a:latin typeface="Kristen ITC" pitchFamily="66" charset="0"/>
            </a:endParaRPr>
          </a:p>
          <a:p>
            <a:pPr marL="45720" lvl="0" indent="0">
              <a:buNone/>
            </a:pPr>
            <a:r>
              <a:rPr lang="en-US" dirty="0">
                <a:latin typeface="Kristen ITC" pitchFamily="66" charset="0"/>
              </a:rPr>
              <a:t>•We will follow </a:t>
            </a:r>
            <a:r>
              <a:rPr lang="en-US" dirty="0" smtClean="0">
                <a:latin typeface="Kristen ITC" pitchFamily="66" charset="0"/>
              </a:rPr>
              <a:t>all directions </a:t>
            </a:r>
            <a:r>
              <a:rPr lang="en-US" dirty="0">
                <a:latin typeface="Kristen ITC" pitchFamily="66" charset="0"/>
              </a:rPr>
              <a:t>the first time </a:t>
            </a:r>
            <a:r>
              <a:rPr lang="en-US" dirty="0" smtClean="0">
                <a:latin typeface="Kristen ITC" pitchFamily="66" charset="0"/>
              </a:rPr>
              <a:t>that they </a:t>
            </a:r>
            <a:r>
              <a:rPr lang="en-US" dirty="0">
                <a:latin typeface="Kristen ITC" pitchFamily="66" charset="0"/>
              </a:rPr>
              <a:t>are given.</a:t>
            </a:r>
          </a:p>
          <a:p>
            <a:pPr marL="45720" lvl="0" indent="0">
              <a:buNone/>
            </a:pPr>
            <a:r>
              <a:rPr lang="en-US" dirty="0">
                <a:latin typeface="Kristen ITC" pitchFamily="66" charset="0"/>
              </a:rPr>
              <a:t>•We will show respect for </a:t>
            </a:r>
            <a:r>
              <a:rPr lang="en-US" dirty="0" smtClean="0">
                <a:latin typeface="Kristen ITC" pitchFamily="66" charset="0"/>
              </a:rPr>
              <a:t>our school and our </a:t>
            </a:r>
            <a:r>
              <a:rPr lang="en-US" dirty="0">
                <a:latin typeface="Kristen ITC" pitchFamily="66" charset="0"/>
              </a:rPr>
              <a:t>personal property.</a:t>
            </a:r>
          </a:p>
          <a:p>
            <a:pPr marL="45720" lvl="0" indent="0">
              <a:buNone/>
            </a:pPr>
            <a:r>
              <a:rPr lang="en-US" dirty="0">
                <a:latin typeface="Kristen ITC" pitchFamily="66" charset="0"/>
              </a:rPr>
              <a:t>•We will </a:t>
            </a:r>
            <a:r>
              <a:rPr lang="en-US" dirty="0" smtClean="0">
                <a:latin typeface="Kristen ITC" pitchFamily="66" charset="0"/>
              </a:rPr>
              <a:t>always work </a:t>
            </a:r>
            <a:r>
              <a:rPr lang="en-US" dirty="0">
                <a:latin typeface="Kristen ITC" pitchFamily="66" charset="0"/>
              </a:rPr>
              <a:t>and play in a safe </a:t>
            </a:r>
            <a:r>
              <a:rPr lang="en-US" dirty="0" smtClean="0">
                <a:latin typeface="Kristen ITC" pitchFamily="66" charset="0"/>
              </a:rPr>
              <a:t>manner.</a:t>
            </a:r>
            <a:endParaRPr lang="en-US" dirty="0">
              <a:latin typeface="Kristen ITC" pitchFamily="66" charset="0"/>
            </a:endParaRPr>
          </a:p>
          <a:p>
            <a:pPr marL="45720" lvl="0" indent="0">
              <a:buNone/>
            </a:pP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662" y="0"/>
            <a:ext cx="9133730" cy="1233424"/>
          </a:xfrm>
        </p:spPr>
        <p:txBody>
          <a:bodyPr>
            <a:normAutofit/>
          </a:bodyPr>
          <a:lstStyle/>
          <a:p>
            <a:r>
              <a:rPr lang="en-US" sz="5400" b="1" dirty="0" smtClean="0">
                <a:latin typeface="Kristen ITC" pitchFamily="66" charset="0"/>
              </a:rPr>
              <a:t>Disciplinary procedures</a:t>
            </a:r>
            <a:endParaRPr lang="en-US" sz="5400" b="1" dirty="0">
              <a:latin typeface="Kristen ITC" pitchFamily="66" charset="0"/>
            </a:endParaRPr>
          </a:p>
        </p:txBody>
      </p:sp>
      <p:sp>
        <p:nvSpPr>
          <p:cNvPr id="2" name="Content Placeholder 1"/>
          <p:cNvSpPr>
            <a:spLocks noGrp="1"/>
          </p:cNvSpPr>
          <p:nvPr>
            <p:ph idx="4294967295"/>
          </p:nvPr>
        </p:nvSpPr>
        <p:spPr>
          <a:xfrm>
            <a:off x="622307" y="1231049"/>
            <a:ext cx="10474818" cy="4842436"/>
          </a:xfrm>
          <a:prstGeom prst="rect">
            <a:avLst/>
          </a:prstGeom>
        </p:spPr>
        <p:txBody>
          <a:bodyPr numCol="1">
            <a:normAutofit/>
          </a:bodyPr>
          <a:lstStyle/>
          <a:p>
            <a:pPr>
              <a:lnSpc>
                <a:spcPct val="90000"/>
              </a:lnSpc>
              <a:defRPr/>
            </a:pPr>
            <a:r>
              <a:rPr lang="en-US" sz="3600" dirty="0"/>
              <a:t>1</a:t>
            </a:r>
            <a:r>
              <a:rPr lang="en-US" sz="3600" baseline="30000" dirty="0"/>
              <a:t>st</a:t>
            </a:r>
            <a:r>
              <a:rPr lang="en-US" sz="3600" dirty="0"/>
              <a:t> offence- Warning</a:t>
            </a:r>
          </a:p>
          <a:p>
            <a:pPr>
              <a:lnSpc>
                <a:spcPct val="90000"/>
              </a:lnSpc>
              <a:defRPr/>
            </a:pPr>
            <a:r>
              <a:rPr lang="en-US" sz="3600" dirty="0"/>
              <a:t>2</a:t>
            </a:r>
            <a:r>
              <a:rPr lang="en-US" sz="3600" baseline="30000" dirty="0"/>
              <a:t>nd</a:t>
            </a:r>
            <a:r>
              <a:rPr lang="en-US" sz="3600" dirty="0"/>
              <a:t> offence- </a:t>
            </a:r>
            <a:r>
              <a:rPr lang="en-US" sz="3600" dirty="0" smtClean="0"/>
              <a:t>Student Conference</a:t>
            </a:r>
            <a:endParaRPr lang="en-US" sz="3600" dirty="0"/>
          </a:p>
          <a:p>
            <a:pPr>
              <a:lnSpc>
                <a:spcPct val="90000"/>
              </a:lnSpc>
              <a:defRPr/>
            </a:pPr>
            <a:r>
              <a:rPr lang="en-US" sz="3600" dirty="0"/>
              <a:t>3</a:t>
            </a:r>
            <a:r>
              <a:rPr lang="en-US" sz="3600" baseline="30000" dirty="0"/>
              <a:t>rd</a:t>
            </a:r>
            <a:r>
              <a:rPr lang="en-US" sz="3600" dirty="0"/>
              <a:t> offence- </a:t>
            </a:r>
            <a:r>
              <a:rPr lang="en-US" sz="3600" dirty="0" smtClean="0"/>
              <a:t>Parent Notification</a:t>
            </a:r>
            <a:endParaRPr lang="en-US" sz="3600" dirty="0"/>
          </a:p>
          <a:p>
            <a:pPr>
              <a:lnSpc>
                <a:spcPct val="90000"/>
              </a:lnSpc>
              <a:defRPr/>
            </a:pPr>
            <a:r>
              <a:rPr lang="en-US" sz="3600" dirty="0"/>
              <a:t>4</a:t>
            </a:r>
            <a:r>
              <a:rPr lang="en-US" sz="3600" baseline="30000" dirty="0"/>
              <a:t>th</a:t>
            </a:r>
            <a:r>
              <a:rPr lang="en-US" sz="3600" dirty="0"/>
              <a:t> offence- Referral to the office </a:t>
            </a:r>
          </a:p>
          <a:p>
            <a:pPr>
              <a:lnSpc>
                <a:spcPct val="90000"/>
              </a:lnSpc>
              <a:defRPr/>
            </a:pPr>
            <a:r>
              <a:rPr lang="en-US" sz="3600" b="1" u="sng" dirty="0"/>
              <a:t>This procedure may be altered according to the severity of the offence!!!!</a:t>
            </a:r>
          </a:p>
          <a:p>
            <a:pPr marL="45720" lvl="0" indent="0">
              <a:buNone/>
            </a:pPr>
            <a:endParaRPr lang="en-US" dirty="0"/>
          </a:p>
        </p:txBody>
      </p:sp>
    </p:spTree>
    <p:extLst>
      <p:ext uri="{BB962C8B-B14F-4D97-AF65-F5344CB8AC3E}">
        <p14:creationId xmlns:p14="http://schemas.microsoft.com/office/powerpoint/2010/main" val="292914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662" y="0"/>
            <a:ext cx="9133730" cy="1233424"/>
          </a:xfrm>
        </p:spPr>
        <p:txBody>
          <a:bodyPr>
            <a:normAutofit/>
          </a:bodyPr>
          <a:lstStyle/>
          <a:p>
            <a:r>
              <a:rPr lang="en-US" sz="5400" b="1" dirty="0" smtClean="0">
                <a:latin typeface="Kristen ITC" pitchFamily="66" charset="0"/>
              </a:rPr>
              <a:t>Rewards</a:t>
            </a:r>
            <a:endParaRPr lang="en-US" sz="5400" b="1" dirty="0">
              <a:latin typeface="Kristen ITC" pitchFamily="66" charset="0"/>
            </a:endParaRPr>
          </a:p>
        </p:txBody>
      </p:sp>
      <p:sp>
        <p:nvSpPr>
          <p:cNvPr id="2" name="Content Placeholder 1"/>
          <p:cNvSpPr>
            <a:spLocks noGrp="1"/>
          </p:cNvSpPr>
          <p:nvPr>
            <p:ph idx="4294967295"/>
          </p:nvPr>
        </p:nvSpPr>
        <p:spPr>
          <a:xfrm>
            <a:off x="622307" y="1231049"/>
            <a:ext cx="10474818" cy="4842436"/>
          </a:xfrm>
          <a:prstGeom prst="rect">
            <a:avLst/>
          </a:prstGeom>
        </p:spPr>
        <p:txBody>
          <a:bodyPr numCol="1">
            <a:normAutofit/>
          </a:bodyPr>
          <a:lstStyle/>
          <a:p>
            <a:pPr>
              <a:defRPr/>
            </a:pPr>
            <a:r>
              <a:rPr lang="en-US" sz="3600" dirty="0" smtClean="0">
                <a:solidFill>
                  <a:srgbClr val="000000"/>
                </a:solidFill>
              </a:rPr>
              <a:t> </a:t>
            </a:r>
            <a:r>
              <a:rPr lang="en-US" sz="3600" dirty="0">
                <a:solidFill>
                  <a:srgbClr val="000000"/>
                </a:solidFill>
              </a:rPr>
              <a:t>Praise</a:t>
            </a:r>
          </a:p>
          <a:p>
            <a:pPr>
              <a:defRPr/>
            </a:pPr>
            <a:r>
              <a:rPr lang="en-US" sz="3600" dirty="0" smtClean="0">
                <a:solidFill>
                  <a:srgbClr val="000000"/>
                </a:solidFill>
              </a:rPr>
              <a:t> </a:t>
            </a:r>
            <a:r>
              <a:rPr lang="en-US" sz="3600" dirty="0">
                <a:solidFill>
                  <a:srgbClr val="000000"/>
                </a:solidFill>
              </a:rPr>
              <a:t>Parent contact</a:t>
            </a:r>
          </a:p>
          <a:p>
            <a:pPr>
              <a:defRPr/>
            </a:pPr>
            <a:r>
              <a:rPr lang="en-US" sz="3600" dirty="0" smtClean="0">
                <a:solidFill>
                  <a:srgbClr val="000000"/>
                </a:solidFill>
              </a:rPr>
              <a:t> </a:t>
            </a:r>
            <a:r>
              <a:rPr lang="en-US" sz="3600" dirty="0">
                <a:solidFill>
                  <a:srgbClr val="000000"/>
                </a:solidFill>
              </a:rPr>
              <a:t>Nomination for student of the month award</a:t>
            </a:r>
          </a:p>
          <a:p>
            <a:pPr>
              <a:defRPr/>
            </a:pPr>
            <a:r>
              <a:rPr lang="en-US" sz="3600" dirty="0" smtClean="0">
                <a:solidFill>
                  <a:srgbClr val="000000"/>
                </a:solidFill>
              </a:rPr>
              <a:t>Learning Earnings credits and game time</a:t>
            </a:r>
            <a:endParaRPr lang="en-US" sz="3600" dirty="0">
              <a:solidFill>
                <a:srgbClr val="000000"/>
              </a:solidFill>
            </a:endParaRPr>
          </a:p>
          <a:p>
            <a:pPr marL="45720" lvl="0" indent="0">
              <a:buNone/>
            </a:pPr>
            <a:endParaRPr lang="en-US" dirty="0"/>
          </a:p>
        </p:txBody>
      </p:sp>
    </p:spTree>
    <p:extLst>
      <p:ext uri="{BB962C8B-B14F-4D97-AF65-F5344CB8AC3E}">
        <p14:creationId xmlns:p14="http://schemas.microsoft.com/office/powerpoint/2010/main" val="228298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0D0D3A-9AE6-4D0B-B18A-D57038E00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2025</Words>
  <Application>Microsoft Macintosh PowerPoint</Application>
  <PresentationFormat>Custom</PresentationFormat>
  <Paragraphs>209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Back to School 16x9</vt:lpstr>
      <vt:lpstr>Routines &amp; Procedures</vt:lpstr>
      <vt:lpstr>Classroom Schedule</vt:lpstr>
      <vt:lpstr>Ms. Muncher’s Reading Class</vt:lpstr>
      <vt:lpstr>Educational Philosophy</vt:lpstr>
      <vt:lpstr>Classroom Rules</vt:lpstr>
      <vt:lpstr>Classroom Rules a Little Simpler</vt:lpstr>
      <vt:lpstr>Classroom Expectations</vt:lpstr>
      <vt:lpstr>Disciplinary procedures</vt:lpstr>
      <vt:lpstr>Rewards</vt:lpstr>
      <vt:lpstr>Morning Routines-Entering the Classroom</vt:lpstr>
      <vt:lpstr>Hall Procedures How do I line up and what how do I act in line?</vt:lpstr>
      <vt:lpstr>Hallway Procedures</vt:lpstr>
      <vt:lpstr>Lunch Procedures</vt:lpstr>
      <vt:lpstr>Pencil Procedure</vt:lpstr>
      <vt:lpstr>Talking Procedure</vt:lpstr>
      <vt:lpstr>Washing Hands Procedure</vt:lpstr>
      <vt:lpstr>Kleenex Procedure</vt:lpstr>
      <vt:lpstr>Paper Procedures</vt:lpstr>
      <vt:lpstr>Homework Procedures</vt:lpstr>
      <vt:lpstr>Scissors</vt:lpstr>
      <vt:lpstr>Glue</vt:lpstr>
      <vt:lpstr>Markers</vt:lpstr>
      <vt:lpstr>Library Procedure</vt:lpstr>
      <vt:lpstr>Library Procedure</vt:lpstr>
      <vt:lpstr>Fire or Storm Drill</vt:lpstr>
      <vt:lpstr>Show and Tell Procedure</vt:lpstr>
      <vt:lpstr>Dismissal Procedure</vt:lpstr>
      <vt:lpstr>Getting Your Attention</vt:lpstr>
      <vt:lpstr>Quieting the Class</vt:lpstr>
      <vt:lpstr>PowerPoint Presentation</vt:lpstr>
      <vt:lpstr>Let’s Have a Great Year!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2014-08-11T02:08:15Z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TC028952709991</vt:lpwstr>
  </property>
</Properties>
</file>